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handoutMasterIdLst>
    <p:handoutMasterId r:id="rId29"/>
  </p:handoutMasterIdLst>
  <p:sldIdLst>
    <p:sldId id="356" r:id="rId2"/>
    <p:sldId id="259" r:id="rId3"/>
    <p:sldId id="450" r:id="rId4"/>
    <p:sldId id="451" r:id="rId5"/>
    <p:sldId id="452" r:id="rId6"/>
    <p:sldId id="453" r:id="rId7"/>
    <p:sldId id="454" r:id="rId8"/>
    <p:sldId id="455" r:id="rId9"/>
    <p:sldId id="456" r:id="rId10"/>
    <p:sldId id="457" r:id="rId11"/>
    <p:sldId id="458" r:id="rId12"/>
    <p:sldId id="459" r:id="rId13"/>
    <p:sldId id="460" r:id="rId14"/>
    <p:sldId id="447" r:id="rId15"/>
    <p:sldId id="435" r:id="rId16"/>
    <p:sldId id="434" r:id="rId17"/>
    <p:sldId id="449" r:id="rId18"/>
    <p:sldId id="416" r:id="rId19"/>
    <p:sldId id="335" r:id="rId20"/>
    <p:sldId id="439" r:id="rId21"/>
    <p:sldId id="442" r:id="rId22"/>
    <p:sldId id="443" r:id="rId23"/>
    <p:sldId id="445" r:id="rId24"/>
    <p:sldId id="350" r:id="rId25"/>
    <p:sldId id="347" r:id="rId26"/>
    <p:sldId id="352" r:id="rId27"/>
  </p:sldIdLst>
  <p:sldSz cx="9144000" cy="5143500" type="screen16x9"/>
  <p:notesSz cx="9144000" cy="6858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373A"/>
    <a:srgbClr val="0033CC"/>
    <a:srgbClr val="003366"/>
    <a:srgbClr val="2CBA0A"/>
    <a:srgbClr val="FF0066"/>
    <a:srgbClr val="43F319"/>
    <a:srgbClr val="5ECD0F"/>
    <a:srgbClr val="5AD00A"/>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8" d="100"/>
          <a:sy n="98" d="100"/>
        </p:scale>
        <p:origin x="-264" y="-90"/>
      </p:cViewPr>
      <p:guideLst>
        <p:guide orient="horz" pos="1393"/>
        <p:guide pos="2290"/>
      </p:guideLst>
    </p:cSldViewPr>
  </p:slideViewPr>
  <p:notesTextViewPr>
    <p:cViewPr>
      <p:scale>
        <a:sx n="1" d="1"/>
        <a:sy n="1" d="1"/>
      </p:scale>
      <p:origin x="0" y="0"/>
    </p:cViewPr>
  </p:notesTextViewPr>
  <p:notesViewPr>
    <p:cSldViewPr>
      <p:cViewPr varScale="1">
        <p:scale>
          <a:sx n="71" d="100"/>
          <a:sy n="71" d="100"/>
        </p:scale>
        <p:origin x="-2058" y="-102"/>
      </p:cViewPr>
      <p:guideLst>
        <p:guide orient="horz" pos="2160"/>
        <p:guide pos="288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A2AB12F9-45CA-46DF-86E9-C43876B2287D}" type="datetimeFigureOut">
              <a:rPr lang="zh-CN" altLang="en-US"/>
              <a:pPr>
                <a:defRPr/>
              </a:pPr>
              <a:t>2015/1/3</a:t>
            </a:fld>
            <a:endParaRPr lang="zh-CN" altLang="en-US"/>
          </a:p>
        </p:txBody>
      </p:sp>
      <p:sp>
        <p:nvSpPr>
          <p:cNvPr id="4" name="页脚占位符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7677FDB-220E-4C4E-A4D2-DF676C11408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071F332-3FEE-4C33-A201-BE3E10C09702}" type="datetimeFigureOut">
              <a:rPr lang="zh-CN" altLang="en-US"/>
              <a:pPr>
                <a:defRPr/>
              </a:pPr>
              <a:t>2015/1/3</a:t>
            </a:fld>
            <a:endParaRPr lang="zh-CN" altLang="en-US"/>
          </a:p>
        </p:txBody>
      </p:sp>
      <p:sp>
        <p:nvSpPr>
          <p:cNvPr id="4" name="幻灯片图像占位符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BAC91648-EFB1-496F-9188-4FF1AF5D6B8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p:cNvSpPr>
          <p:nvPr>
            <p:ph type="sldImg"/>
          </p:nvPr>
        </p:nvSpPr>
        <p:spPr bwMode="auto">
          <a:noFill/>
          <a:ln>
            <a:solidFill>
              <a:srgbClr val="000000"/>
            </a:solidFill>
            <a:miter lim="800000"/>
            <a:headEnd/>
            <a:tailEnd/>
          </a:ln>
        </p:spPr>
      </p:sp>
      <p:sp>
        <p:nvSpPr>
          <p:cNvPr id="163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150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FBA1C29-A43E-40B9-B543-5B1E29451F9E}" type="slidenum">
              <a:rPr lang="zh-CN" altLang="en-US"/>
              <a:pPr fontAlgn="base">
                <a:spcBef>
                  <a:spcPct val="0"/>
                </a:spcBef>
                <a:spcAft>
                  <a:spcPct val="0"/>
                </a:spcAft>
                <a:defRPr/>
              </a:pPr>
              <a:t>14</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p:cNvSpPr>
          <p:nvPr>
            <p:ph type="sldImg"/>
          </p:nvPr>
        </p:nvSpPr>
        <p:spPr bwMode="auto">
          <a:noFill/>
          <a:ln>
            <a:solidFill>
              <a:srgbClr val="000000"/>
            </a:solidFill>
            <a:miter lim="800000"/>
            <a:headEnd/>
            <a:tailEnd/>
          </a:ln>
        </p:spPr>
      </p:sp>
      <p:sp>
        <p:nvSpPr>
          <p:cNvPr id="184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55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5E497BF-F6A2-43F0-9DB9-82BB140378CE}" type="slidenum">
              <a:rPr lang="zh-CN" altLang="en-US"/>
              <a:pPr fontAlgn="base">
                <a:spcBef>
                  <a:spcPct val="0"/>
                </a:spcBef>
                <a:spcAft>
                  <a:spcPct val="0"/>
                </a:spcAft>
                <a:defRPr/>
              </a:pPr>
              <a:t>15</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
          <p:cNvSpPr>
            <a:spLocks noGrp="1" noRot="1" noChangeAspect="1"/>
          </p:cNvSpPr>
          <p:nvPr>
            <p:ph type="sldImg"/>
          </p:nvPr>
        </p:nvSpPr>
        <p:spPr bwMode="auto">
          <a:noFill/>
          <a:ln>
            <a:solidFill>
              <a:srgbClr val="000000"/>
            </a:solidFill>
            <a:miter lim="800000"/>
            <a:headEnd/>
            <a:tailEnd/>
          </a:ln>
        </p:spPr>
      </p:sp>
      <p:sp>
        <p:nvSpPr>
          <p:cNvPr id="204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560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AE55292-C3D6-49AD-A6E2-8EE7AAEA81B5}" type="slidenum">
              <a:rPr lang="zh-CN" altLang="en-US"/>
              <a:pPr fontAlgn="base">
                <a:spcBef>
                  <a:spcPct val="0"/>
                </a:spcBef>
                <a:spcAft>
                  <a:spcPct val="0"/>
                </a:spcAft>
                <a:defRPr/>
              </a:pPr>
              <a:t>16</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p:cNvSpPr>
          <p:nvPr>
            <p:ph type="sldImg"/>
          </p:nvPr>
        </p:nvSpPr>
        <p:spPr bwMode="auto">
          <a:noFill/>
          <a:ln>
            <a:solidFill>
              <a:srgbClr val="000000"/>
            </a:solidFill>
            <a:miter lim="800000"/>
            <a:headEnd/>
            <a:tailEnd/>
          </a:ln>
        </p:spPr>
      </p:sp>
      <p:sp>
        <p:nvSpPr>
          <p:cNvPr id="2253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F265D6-7ACD-4642-94D3-08F57E84EFE7}" type="slidenum">
              <a:rPr lang="zh-CN" altLang="en-US"/>
              <a:pPr fontAlgn="base">
                <a:spcBef>
                  <a:spcPct val="0"/>
                </a:spcBef>
                <a:spcAft>
                  <a:spcPct val="0"/>
                </a:spcAft>
                <a:defRPr/>
              </a:pPr>
              <a:t>17</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useBgFill="1">
        <p:nvSpPr>
          <p:cNvPr id="2" name="矩形 2"/>
          <p:cNvSpPr/>
          <p:nvPr userDrawn="1"/>
        </p:nvSpPr>
        <p:spPr>
          <a:xfrm>
            <a:off x="6350" y="9525"/>
            <a:ext cx="9144000" cy="54006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useBgFill="1">
        <p:nvSpPr>
          <p:cNvPr id="2" name="矩形 2"/>
          <p:cNvSpPr/>
          <p:nvPr userDrawn="1"/>
        </p:nvSpPr>
        <p:spPr>
          <a:xfrm>
            <a:off x="0" y="-20638"/>
            <a:ext cx="9144000" cy="5399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2" name="椭圆 10"/>
          <p:cNvSpPr/>
          <p:nvPr userDrawn="1"/>
        </p:nvSpPr>
        <p:spPr>
          <a:xfrm>
            <a:off x="6702425" y="3022600"/>
            <a:ext cx="1900238" cy="190182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椭圆 5"/>
          <p:cNvSpPr/>
          <p:nvPr userDrawn="1"/>
        </p:nvSpPr>
        <p:spPr>
          <a:xfrm>
            <a:off x="6702425" y="3022600"/>
            <a:ext cx="1900238" cy="1901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TextBox 11"/>
          <p:cNvSpPr txBox="1"/>
          <p:nvPr userDrawn="1"/>
        </p:nvSpPr>
        <p:spPr>
          <a:xfrm>
            <a:off x="6896100" y="3700463"/>
            <a:ext cx="1512888" cy="522287"/>
          </a:xfrm>
          <a:prstGeom prst="rect">
            <a:avLst/>
          </a:prstGeom>
          <a:noFill/>
        </p:spPr>
        <p:txBody>
          <a:bodyPr>
            <a:spAutoFit/>
          </a:bodyPr>
          <a:lstStyle/>
          <a:p>
            <a:pPr>
              <a:defRPr/>
            </a:pPr>
            <a:r>
              <a:rPr lang="en-US" altLang="zh-CN" sz="2800" b="1">
                <a:solidFill>
                  <a:schemeClr val="bg1"/>
                </a:solidFill>
                <a:effectLst>
                  <a:outerShdw blurRad="38100" dist="38100" dir="2700000" algn="tl">
                    <a:srgbClr val="C0C0C0"/>
                  </a:outerShdw>
                </a:effectLst>
                <a:latin typeface="FrankRuehl" pitchFamily="34" charset="-79"/>
                <a:ea typeface="Adobe Gothic Std B"/>
                <a:cs typeface="FrankRuehl" pitchFamily="34" charset="-79"/>
              </a:rPr>
              <a:t>Contents</a:t>
            </a:r>
            <a:endParaRPr lang="zh-CN" altLang="en-US" sz="2800" b="1">
              <a:solidFill>
                <a:schemeClr val="bg1"/>
              </a:solidFill>
              <a:effectLst>
                <a:outerShdw blurRad="38100" dist="38100" dir="2700000" algn="tl">
                  <a:srgbClr val="C0C0C0"/>
                </a:outerShdw>
              </a:effectLst>
              <a:latin typeface="FrankRuehl" pitchFamily="34" charset="-79"/>
              <a:ea typeface="Adobe Gothic Std B"/>
              <a:cs typeface="FrankRuehl" pitchFamily="34" charset="-79"/>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in)">
                                      <p:cBhvr>
                                        <p:cTn id="11" dur="2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grpId="0" nodeType="clickEffect">
                                  <p:stCondLst>
                                    <p:cond delay="0"/>
                                  </p:stCondLst>
                                  <p:childTnLst>
                                    <p:animMotion origin="layout" path="M 0.11892 0.00586 L 0.00434 0.00339 " pathEditMode="relative" rAng="0" ptsTypes="AA">
                                      <p:cBhvr>
                                        <p:cTn id="15" dur="2000" fill="hold"/>
                                        <p:tgtEl>
                                          <p:spTgt spid="4"/>
                                        </p:tgtEl>
                                        <p:attrNameLst>
                                          <p:attrName>ppt_x</p:attrName>
                                          <p:attrName>ppt_y</p:attrName>
                                        </p:attrNameLst>
                                      </p:cBhvr>
                                      <p:rCtr x="-5729" y="-123"/>
                                    </p:animMotion>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1"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57" r:id="rId4"/>
    <p:sldLayoutId id="2147483656" r:id="rId5"/>
    <p:sldLayoutId id="2147483655" r:id="rId6"/>
    <p:sldLayoutId id="2147483654" r:id="rId7"/>
    <p:sldLayoutId id="2147483653" r:id="rId8"/>
    <p:sldLayoutId id="2147483652" r:id="rId9"/>
  </p:sldLayoutIdLst>
  <p:transition spd="slow">
    <p:wipe dir="r"/>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2.png"/><Relationship Id="rId2" Type="http://schemas.openxmlformats.org/officeDocument/2006/relationships/slide" Target="slide7.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slide" Target="slide2.xml"/><Relationship Id="rId4" Type="http://schemas.openxmlformats.org/officeDocument/2006/relationships/slide" Target="slide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313" y="1173163"/>
            <a:ext cx="8715375" cy="1374775"/>
          </a:xfrm>
          <a:prstGeom prst="rect">
            <a:avLst/>
          </a:prstGeom>
          <a:noFill/>
        </p:spPr>
        <p:txBody>
          <a:bodyPr>
            <a:spAutoFit/>
          </a:bodyPr>
          <a:lstStyle/>
          <a:p>
            <a:pPr algn="ctr" fontAlgn="auto">
              <a:lnSpc>
                <a:spcPts val="5000"/>
              </a:lnSpc>
              <a:spcBef>
                <a:spcPts val="0"/>
              </a:spcBef>
              <a:spcAft>
                <a:spcPts val="0"/>
              </a:spcAft>
              <a:defRPr/>
            </a:pPr>
            <a:r>
              <a:rPr lang="en-US" altLang="zh-CN" sz="4800" b="1" dirty="0">
                <a:latin typeface="华文隶书" panose="02010800040101010101" pitchFamily="2" charset="-122"/>
                <a:ea typeface="华文隶书" panose="02010800040101010101" pitchFamily="2" charset="-122"/>
              </a:rPr>
              <a:t> </a:t>
            </a:r>
            <a:r>
              <a:rPr lang="en-US" altLang="zh-CN" sz="4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Unit 4</a:t>
            </a:r>
          </a:p>
          <a:p>
            <a:pPr algn="ctr" fontAlgn="auto">
              <a:lnSpc>
                <a:spcPts val="5000"/>
              </a:lnSpc>
              <a:spcBef>
                <a:spcPts val="0"/>
              </a:spcBef>
              <a:spcAft>
                <a:spcPts val="0"/>
              </a:spcAft>
              <a:defRPr/>
            </a:pPr>
            <a:r>
              <a:rPr lang="en-US" altLang="zh-CN" sz="4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Text A The Man in the Water</a:t>
            </a:r>
          </a:p>
        </p:txBody>
      </p:sp>
      <p:sp>
        <p:nvSpPr>
          <p:cNvPr id="13314" name="TextBox 2"/>
          <p:cNvSpPr txBox="1">
            <a:spLocks noChangeArrowheads="1"/>
          </p:cNvSpPr>
          <p:nvPr/>
        </p:nvSpPr>
        <p:spPr bwMode="auto">
          <a:xfrm>
            <a:off x="2214563" y="3714750"/>
            <a:ext cx="5010150" cy="733425"/>
          </a:xfrm>
          <a:prstGeom prst="rect">
            <a:avLst/>
          </a:prstGeom>
          <a:noFill/>
          <a:ln w="9525">
            <a:noFill/>
            <a:miter lim="800000"/>
            <a:headEnd/>
            <a:tailEnd/>
          </a:ln>
        </p:spPr>
        <p:txBody>
          <a:bodyPr>
            <a:spAutoFit/>
          </a:bodyPr>
          <a:lstStyle/>
          <a:p>
            <a:pPr>
              <a:lnSpc>
                <a:spcPts val="2500"/>
              </a:lnSpc>
            </a:pPr>
            <a:r>
              <a:rPr lang="en-US" altLang="zh-CN" b="1" i="1">
                <a:latin typeface="Times New Roman" pitchFamily="18" charset="0"/>
                <a:ea typeface="华文新魏"/>
                <a:cs typeface="Times New Roman" pitchFamily="18" charset="0"/>
              </a:rPr>
              <a:t>Contemporary College English (Book 2)</a:t>
            </a:r>
          </a:p>
          <a:p>
            <a:pPr>
              <a:lnSpc>
                <a:spcPts val="2500"/>
              </a:lnSpc>
            </a:pPr>
            <a:r>
              <a:rPr lang="en-US" altLang="zh-CN" b="1" i="1">
                <a:latin typeface="Times New Roman" pitchFamily="18" charset="0"/>
                <a:ea typeface="华文新魏"/>
                <a:cs typeface="Times New Roman" pitchFamily="18" charset="0"/>
              </a:rPr>
              <a:t>English Majors (Grade One)</a:t>
            </a:r>
          </a:p>
        </p:txBody>
      </p:sp>
    </p:spTree>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Box 4"/>
          <p:cNvSpPr txBox="1">
            <a:spLocks noChangeArrowheads="1"/>
          </p:cNvSpPr>
          <p:nvPr/>
        </p:nvSpPr>
        <p:spPr bwMode="auto">
          <a:xfrm>
            <a:off x="1042988" y="411163"/>
            <a:ext cx="2592387" cy="519112"/>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1. Background</a:t>
            </a:r>
            <a:endParaRPr lang="zh-CN" altLang="en-US" sz="2800">
              <a:solidFill>
                <a:schemeClr val="bg1"/>
              </a:solidFill>
              <a:latin typeface="Calibri" pitchFamily="34" charset="0"/>
            </a:endParaRPr>
          </a:p>
        </p:txBody>
      </p:sp>
      <p:sp>
        <p:nvSpPr>
          <p:cNvPr id="43011" name="TextBox 6"/>
          <p:cNvSpPr txBox="1">
            <a:spLocks noChangeArrowheads="1"/>
          </p:cNvSpPr>
          <p:nvPr/>
        </p:nvSpPr>
        <p:spPr bwMode="auto">
          <a:xfrm>
            <a:off x="3492500" y="339725"/>
            <a:ext cx="2928938" cy="579438"/>
          </a:xfrm>
          <a:prstGeom prst="rect">
            <a:avLst/>
          </a:prstGeom>
          <a:noFill/>
          <a:ln w="9525">
            <a:noFill/>
            <a:miter lim="800000"/>
            <a:headEnd/>
            <a:tailEnd/>
          </a:ln>
        </p:spPr>
        <p:txBody>
          <a:bodyPr>
            <a:spAutoFit/>
          </a:bodyPr>
          <a:lstStyle/>
          <a:p>
            <a:pPr eaLnBrk="0" hangingPunct="0"/>
            <a:r>
              <a:rPr lang="en-US" altLang="zh-CN" sz="3200" b="1">
                <a:latin typeface="Calibri" pitchFamily="34" charset="0"/>
              </a:rPr>
              <a:t>Genre</a:t>
            </a:r>
          </a:p>
        </p:txBody>
      </p:sp>
      <p:sp>
        <p:nvSpPr>
          <p:cNvPr id="43012" name="内容占位符 15"/>
          <p:cNvSpPr>
            <a:spLocks noGrp="1"/>
          </p:cNvSpPr>
          <p:nvPr>
            <p:ph idx="4294967295"/>
          </p:nvPr>
        </p:nvSpPr>
        <p:spPr bwMode="auto">
          <a:xfrm>
            <a:off x="457200" y="1200150"/>
            <a:ext cx="8229600" cy="3394075"/>
          </a:xfrm>
          <a:prstGeom prst="rect">
            <a:avLst/>
          </a:prstGeom>
          <a:noFill/>
          <a:ln>
            <a:miter lim="800000"/>
            <a:headEnd/>
            <a:tailEnd/>
          </a:ln>
        </p:spPr>
        <p:txBody>
          <a:bodyPr/>
          <a:lstStyle/>
          <a:p>
            <a:pPr lvl="1" eaLnBrk="1" hangingPunct="1"/>
            <a:r>
              <a:rPr lang="en-US" altLang="zh-CN" sz="2600" smtClean="0"/>
              <a:t>What kind of article do we have for this lesson? Where do we generally find it?</a:t>
            </a:r>
            <a:endParaRPr lang="zh-CN" altLang="zh-CN" sz="2600" smtClean="0"/>
          </a:p>
          <a:p>
            <a:pPr eaLnBrk="1" hangingPunct="1"/>
            <a:endParaRPr lang="en-US" altLang="zh-CN" sz="2600" smtClean="0"/>
          </a:p>
          <a:p>
            <a:pPr lvl="1" eaLnBrk="1" hangingPunct="1"/>
            <a:r>
              <a:rPr lang="en-US" altLang="zh-CN" sz="2600" smtClean="0"/>
              <a:t>What does this article concentrate on? Does it focus on the description of the disaster or how people are saved? Why?</a:t>
            </a:r>
            <a:endParaRPr lang="zh-CN" altLang="zh-CN" sz="2600" smtClean="0"/>
          </a:p>
          <a:p>
            <a:pPr eaLnBrk="1" hangingPunct="1"/>
            <a:endParaRPr lang="zh-CN" altLang="en-US" smtClean="0"/>
          </a:p>
        </p:txBody>
      </p:sp>
    </p:spTree>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bwMode="auto">
          <a:xfrm>
            <a:off x="468313" y="844550"/>
            <a:ext cx="8229600" cy="539750"/>
          </a:xfrm>
          <a:prstGeom prst="rect">
            <a:avLst/>
          </a:prstGeom>
          <a:noFill/>
          <a:ln>
            <a:miter lim="800000"/>
            <a:headEnd/>
            <a:tailEnd/>
          </a:ln>
        </p:spPr>
        <p:txBody>
          <a:bodyPr/>
          <a:lstStyle/>
          <a:p>
            <a:pPr eaLnBrk="1" hangingPunct="1"/>
            <a:r>
              <a:rPr lang="en-US" altLang="zh-CN" sz="2400" b="1" smtClean="0">
                <a:latin typeface="Arial Unicode MS" pitchFamily="34" charset="-122"/>
                <a:ea typeface="Arial Unicode MS" pitchFamily="34" charset="-122"/>
              </a:rPr>
              <a:t>News fall into basic categories: hard news and soft news. </a:t>
            </a:r>
          </a:p>
        </p:txBody>
      </p:sp>
      <p:sp>
        <p:nvSpPr>
          <p:cNvPr id="44035" name="Rectangle 3"/>
          <p:cNvSpPr>
            <a:spLocks noGrp="1" noChangeArrowheads="1"/>
          </p:cNvSpPr>
          <p:nvPr>
            <p:ph type="body" sz="half" idx="4294967295"/>
          </p:nvPr>
        </p:nvSpPr>
        <p:spPr bwMode="auto">
          <a:xfrm>
            <a:off x="611188" y="1546225"/>
            <a:ext cx="3744912" cy="3238500"/>
          </a:xfrm>
          <a:prstGeom prst="rect">
            <a:avLst/>
          </a:prstGeom>
          <a:noFill/>
          <a:ln>
            <a:miter lim="800000"/>
            <a:headEnd/>
            <a:tailEnd/>
          </a:ln>
        </p:spPr>
        <p:txBody>
          <a:bodyPr/>
          <a:lstStyle/>
          <a:p>
            <a:pPr eaLnBrk="1" hangingPunct="1">
              <a:lnSpc>
                <a:spcPct val="90000"/>
              </a:lnSpc>
            </a:pPr>
            <a:r>
              <a:rPr lang="zh-CN" altLang="en-US" sz="2400" smtClean="0">
                <a:solidFill>
                  <a:srgbClr val="A50021"/>
                </a:solidFill>
              </a:rPr>
              <a:t>“</a:t>
            </a:r>
            <a:r>
              <a:rPr lang="en-US" altLang="zh-CN" sz="2400" smtClean="0">
                <a:solidFill>
                  <a:srgbClr val="A50021"/>
                </a:solidFill>
              </a:rPr>
              <a:t>Hard news”</a:t>
            </a:r>
            <a:r>
              <a:rPr lang="en-US" altLang="zh-CN" sz="2400" smtClean="0"/>
              <a:t> includes stories of a timely nature about events or conflicts that have just happened or are about to happen, such as crimes, fires, meetings, protest rallies, speeches and testimony in court cases. </a:t>
            </a:r>
          </a:p>
          <a:p>
            <a:pPr eaLnBrk="1" hangingPunct="1">
              <a:lnSpc>
                <a:spcPct val="90000"/>
              </a:lnSpc>
              <a:buClr>
                <a:schemeClr val="accent2"/>
              </a:buClr>
            </a:pPr>
            <a:r>
              <a:rPr lang="en-US" altLang="zh-CN" sz="2400" smtClean="0"/>
              <a:t>These stories have immediacy.</a:t>
            </a:r>
          </a:p>
        </p:txBody>
      </p:sp>
      <p:sp>
        <p:nvSpPr>
          <p:cNvPr id="122884" name="Rectangle 4"/>
          <p:cNvSpPr>
            <a:spLocks noGrp="1" noChangeArrowheads="1"/>
          </p:cNvSpPr>
          <p:nvPr>
            <p:ph type="body" sz="half" idx="4294967295"/>
          </p:nvPr>
        </p:nvSpPr>
        <p:spPr bwMode="auto">
          <a:xfrm>
            <a:off x="4572000" y="1492250"/>
            <a:ext cx="4176713" cy="3651250"/>
          </a:xfrm>
          <a:prstGeom prst="rect">
            <a:avLst/>
          </a:prstGeom>
          <a:noFill/>
          <a:ln>
            <a:miter lim="800000"/>
            <a:headEnd/>
            <a:tailEnd/>
          </a:ln>
        </p:spPr>
        <p:txBody>
          <a:bodyPr/>
          <a:lstStyle/>
          <a:p>
            <a:pPr eaLnBrk="1" hangingPunct="1"/>
            <a:r>
              <a:rPr lang="zh-CN" altLang="en-US" sz="2400" smtClean="0">
                <a:solidFill>
                  <a:srgbClr val="A50021"/>
                </a:solidFill>
              </a:rPr>
              <a:t>“</a:t>
            </a:r>
            <a:r>
              <a:rPr lang="en-US" altLang="zh-CN" sz="2400" smtClean="0">
                <a:solidFill>
                  <a:srgbClr val="A50021"/>
                </a:solidFill>
              </a:rPr>
              <a:t>Soft news”</a:t>
            </a:r>
            <a:r>
              <a:rPr lang="en-US" altLang="zh-CN" sz="2400" smtClean="0"/>
              <a:t> is defined as news that entertains or informs, with an emphasis on human interest(</a:t>
            </a:r>
            <a:r>
              <a:rPr lang="zh-CN" altLang="en-US" sz="2400" smtClean="0"/>
              <a:t>人情味</a:t>
            </a:r>
            <a:r>
              <a:rPr lang="en-US" altLang="zh-CN" sz="2400" smtClean="0"/>
              <a:t>) and novelty(</a:t>
            </a:r>
            <a:r>
              <a:rPr lang="zh-CN" altLang="en-US" sz="2400" smtClean="0"/>
              <a:t>新奇</a:t>
            </a:r>
            <a:r>
              <a:rPr lang="en-US" altLang="zh-CN" sz="2400" smtClean="0"/>
              <a:t>)</a:t>
            </a:r>
            <a:r>
              <a:rPr lang="zh-CN" altLang="en-US" sz="2400" smtClean="0"/>
              <a:t> </a:t>
            </a:r>
            <a:r>
              <a:rPr lang="en-US" altLang="zh-CN" sz="2400" smtClean="0"/>
              <a:t>and less immediacy than hard news. </a:t>
            </a:r>
          </a:p>
          <a:p>
            <a:pPr eaLnBrk="1" hangingPunct="1"/>
            <a:r>
              <a:rPr lang="en-US" altLang="zh-CN" sz="2400" smtClean="0">
                <a:solidFill>
                  <a:srgbClr val="A50021"/>
                </a:solidFill>
              </a:rPr>
              <a:t>“Soft news”</a:t>
            </a:r>
            <a:r>
              <a:rPr lang="en-US" altLang="zh-CN" sz="2400" smtClean="0"/>
              <a:t> can also be stories that focus on people, places or issues that affect readers’ lives. These types of stories are called“feature stories.” </a:t>
            </a:r>
          </a:p>
          <a:p>
            <a:pPr eaLnBrk="1" hangingPunct="1"/>
            <a:endParaRPr lang="zh-CN" altLang="en-US" sz="2400" smtClean="0"/>
          </a:p>
        </p:txBody>
      </p:sp>
      <p:sp>
        <p:nvSpPr>
          <p:cNvPr id="44037" name="TextBox 4"/>
          <p:cNvSpPr txBox="1">
            <a:spLocks noChangeArrowheads="1"/>
          </p:cNvSpPr>
          <p:nvPr/>
        </p:nvSpPr>
        <p:spPr bwMode="auto">
          <a:xfrm>
            <a:off x="611188" y="339725"/>
            <a:ext cx="2592387" cy="519113"/>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1. Background</a:t>
            </a:r>
            <a:endParaRPr lang="zh-CN" altLang="en-US" sz="2800">
              <a:solidFill>
                <a:schemeClr val="bg1"/>
              </a:solidFill>
              <a:latin typeface="Calibri" pitchFamily="34" charset="0"/>
            </a:endParaRPr>
          </a:p>
        </p:txBody>
      </p:sp>
      <p:sp>
        <p:nvSpPr>
          <p:cNvPr id="44038" name="TextBox 6"/>
          <p:cNvSpPr txBox="1">
            <a:spLocks noChangeArrowheads="1"/>
          </p:cNvSpPr>
          <p:nvPr/>
        </p:nvSpPr>
        <p:spPr bwMode="auto">
          <a:xfrm>
            <a:off x="3132138" y="339725"/>
            <a:ext cx="3311525" cy="519113"/>
          </a:xfrm>
          <a:prstGeom prst="rect">
            <a:avLst/>
          </a:prstGeom>
          <a:noFill/>
          <a:ln w="9525">
            <a:noFill/>
            <a:miter lim="800000"/>
            <a:headEnd/>
            <a:tailEnd/>
          </a:ln>
        </p:spPr>
        <p:txBody>
          <a:bodyPr>
            <a:spAutoFit/>
          </a:bodyPr>
          <a:lstStyle/>
          <a:p>
            <a:r>
              <a:rPr lang="en-US" altLang="zh-CN" sz="2800" b="1">
                <a:latin typeface="Calibri" pitchFamily="34" charset="0"/>
              </a:rPr>
              <a:t>Category of News</a:t>
            </a:r>
            <a:endParaRPr lang="zh-CN" altLang="en-US" sz="2800" b="1">
              <a:latin typeface="Calibri" pitchFamily="34"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nodeType="clickEffect">
                                  <p:stCondLst>
                                    <p:cond delay="0"/>
                                  </p:stCondLst>
                                  <p:childTnLst>
                                    <p:set>
                                      <p:cBhvr>
                                        <p:cTn id="6" dur="1" fill="hold">
                                          <p:stCondLst>
                                            <p:cond delay="0"/>
                                          </p:stCondLst>
                                        </p:cTn>
                                        <p:tgtEl>
                                          <p:spTgt spid="122884">
                                            <p:txEl>
                                              <p:pRg st="0" end="0"/>
                                            </p:txEl>
                                          </p:spTgt>
                                        </p:tgtEl>
                                        <p:attrNameLst>
                                          <p:attrName>style.visibility</p:attrName>
                                        </p:attrNameLst>
                                      </p:cBhvr>
                                      <p:to>
                                        <p:strVal val="visible"/>
                                      </p:to>
                                    </p:set>
                                    <p:anim to="" calcmode="lin" valueType="num">
                                      <p:cBhvr>
                                        <p:cTn id="7" dur="1" fill="hold"/>
                                        <p:tgtEl>
                                          <p:spTgt spid="122884">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122884">
                                            <p:txEl>
                                              <p:pRg st="1" end="1"/>
                                            </p:txEl>
                                          </p:spTgt>
                                        </p:tgtEl>
                                        <p:attrNameLst>
                                          <p:attrName>style.visibility</p:attrName>
                                        </p:attrNameLst>
                                      </p:cBhvr>
                                      <p:to>
                                        <p:strVal val="visible"/>
                                      </p:to>
                                    </p:set>
                                    <p:anim to="" calcmode="lin" valueType="num">
                                      <p:cBhvr>
                                        <p:cTn id="12" dur="1" fill="hold"/>
                                        <p:tgtEl>
                                          <p:spTgt spid="122884">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idx="4294967295"/>
          </p:nvPr>
        </p:nvSpPr>
        <p:spPr bwMode="auto">
          <a:xfrm>
            <a:off x="457200" y="736600"/>
            <a:ext cx="8229600" cy="593725"/>
          </a:xfrm>
          <a:prstGeom prst="rect">
            <a:avLst/>
          </a:prstGeom>
          <a:noFill/>
          <a:ln>
            <a:miter lim="800000"/>
            <a:headEnd/>
            <a:tailEnd/>
          </a:ln>
        </p:spPr>
        <p:txBody>
          <a:bodyPr/>
          <a:lstStyle/>
          <a:p>
            <a:pPr eaLnBrk="1" hangingPunct="1"/>
            <a:r>
              <a:rPr lang="en-US" altLang="zh-CN" sz="2800" b="1" smtClean="0"/>
              <a:t>Which category do these fall into?</a:t>
            </a:r>
          </a:p>
        </p:txBody>
      </p:sp>
      <p:sp>
        <p:nvSpPr>
          <p:cNvPr id="45059" name="Rectangle 3"/>
          <p:cNvSpPr>
            <a:spLocks noGrp="1" noChangeArrowheads="1"/>
          </p:cNvSpPr>
          <p:nvPr>
            <p:ph type="body" idx="4294967295"/>
          </p:nvPr>
        </p:nvSpPr>
        <p:spPr bwMode="auto">
          <a:xfrm>
            <a:off x="2185988" y="1384300"/>
            <a:ext cx="5699125" cy="3209925"/>
          </a:xfrm>
          <a:prstGeom prst="rect">
            <a:avLst/>
          </a:prstGeom>
          <a:noFill/>
          <a:ln>
            <a:miter lim="800000"/>
            <a:headEnd/>
            <a:tailEnd/>
          </a:ln>
        </p:spPr>
        <p:txBody>
          <a:bodyPr/>
          <a:lstStyle/>
          <a:p>
            <a:pPr eaLnBrk="1" hangingPunct="1"/>
            <a:r>
              <a:rPr lang="en-US" altLang="zh-CN" sz="2600" smtClean="0"/>
              <a:t>flash (</a:t>
            </a:r>
            <a:r>
              <a:rPr lang="zh-CN" altLang="en-US" sz="2600" smtClean="0"/>
              <a:t>快讯</a:t>
            </a:r>
            <a:r>
              <a:rPr lang="en-US" altLang="zh-CN" sz="2600" smtClean="0"/>
              <a:t>) </a:t>
            </a:r>
          </a:p>
          <a:p>
            <a:pPr eaLnBrk="1" hangingPunct="1"/>
            <a:r>
              <a:rPr lang="en-US" altLang="zh-CN" sz="2600" smtClean="0"/>
              <a:t>features (</a:t>
            </a:r>
            <a:r>
              <a:rPr lang="zh-CN" altLang="en-US" sz="2600" smtClean="0"/>
              <a:t>特写</a:t>
            </a:r>
            <a:r>
              <a:rPr lang="en-US" altLang="zh-CN" sz="2600" smtClean="0"/>
              <a:t>) </a:t>
            </a:r>
          </a:p>
          <a:p>
            <a:pPr eaLnBrk="1" hangingPunct="1"/>
            <a:r>
              <a:rPr lang="en-US" altLang="zh-CN" sz="2600" smtClean="0"/>
              <a:t>urgent (</a:t>
            </a:r>
            <a:r>
              <a:rPr lang="zh-CN" altLang="en-US" sz="2600" smtClean="0"/>
              <a:t>急电</a:t>
            </a:r>
            <a:r>
              <a:rPr lang="en-US" altLang="zh-CN" sz="2600" smtClean="0"/>
              <a:t>)</a:t>
            </a:r>
            <a:r>
              <a:rPr lang="zh-CN" altLang="en-US" sz="2600" smtClean="0"/>
              <a:t> </a:t>
            </a:r>
          </a:p>
          <a:p>
            <a:pPr eaLnBrk="1" hangingPunct="1"/>
            <a:r>
              <a:rPr lang="en-US" altLang="zh-CN" sz="2600" smtClean="0"/>
              <a:t>anecdote (</a:t>
            </a:r>
            <a:r>
              <a:rPr lang="zh-CN" altLang="en-US" sz="2600" smtClean="0"/>
              <a:t>趣事；轶事</a:t>
            </a:r>
            <a:r>
              <a:rPr lang="en-US" altLang="zh-CN" sz="2600" smtClean="0"/>
              <a:t>)</a:t>
            </a:r>
          </a:p>
          <a:p>
            <a:pPr eaLnBrk="1" hangingPunct="1"/>
            <a:r>
              <a:rPr lang="en-US" altLang="zh-CN" sz="2600" smtClean="0"/>
              <a:t>brief (</a:t>
            </a:r>
            <a:r>
              <a:rPr lang="zh-CN" altLang="en-US" sz="2600" smtClean="0"/>
              <a:t>简讯</a:t>
            </a:r>
            <a:r>
              <a:rPr lang="en-US" altLang="zh-CN" sz="2600" smtClean="0"/>
              <a:t>)</a:t>
            </a:r>
            <a:endParaRPr lang="zh-CN" altLang="en-US" sz="2600" smtClean="0"/>
          </a:p>
          <a:p>
            <a:pPr eaLnBrk="1" hangingPunct="1"/>
            <a:r>
              <a:rPr lang="en-US" altLang="zh-CN" sz="2600" smtClean="0"/>
              <a:t>personal profile (</a:t>
            </a:r>
            <a:r>
              <a:rPr lang="zh-CN" altLang="en-US" sz="2600" smtClean="0"/>
              <a:t>人物特写</a:t>
            </a:r>
            <a:r>
              <a:rPr lang="en-US" altLang="zh-CN" sz="2600" smtClean="0"/>
              <a:t>)</a:t>
            </a:r>
          </a:p>
          <a:p>
            <a:pPr eaLnBrk="1" hangingPunct="1"/>
            <a:r>
              <a:rPr lang="en-US" altLang="zh-CN" sz="2600" smtClean="0"/>
              <a:t>breaking news (</a:t>
            </a:r>
            <a:r>
              <a:rPr lang="zh-CN" altLang="en-US" sz="2600" smtClean="0"/>
              <a:t>突发新闻</a:t>
            </a:r>
            <a:r>
              <a:rPr lang="en-US" altLang="zh-CN" sz="2600" smtClean="0"/>
              <a:t>)</a:t>
            </a:r>
            <a:endParaRPr lang="zh-CN" altLang="en-US" sz="2600" smtClean="0"/>
          </a:p>
          <a:p>
            <a:pPr eaLnBrk="1" hangingPunct="1">
              <a:buFont typeface="Arial" charset="0"/>
              <a:buNone/>
            </a:pPr>
            <a:endParaRPr lang="zh-CN" altLang="en-US" smtClean="0"/>
          </a:p>
        </p:txBody>
      </p:sp>
      <p:sp>
        <p:nvSpPr>
          <p:cNvPr id="45060" name="TextBox 3"/>
          <p:cNvSpPr txBox="1">
            <a:spLocks noChangeArrowheads="1"/>
          </p:cNvSpPr>
          <p:nvPr/>
        </p:nvSpPr>
        <p:spPr bwMode="auto">
          <a:xfrm>
            <a:off x="1116013" y="195263"/>
            <a:ext cx="3095625" cy="519112"/>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1. Background</a:t>
            </a:r>
            <a:endParaRPr lang="zh-CN" altLang="en-US" sz="2800">
              <a:solidFill>
                <a:schemeClr val="bg1"/>
              </a:solidFill>
              <a:latin typeface="Calibri" pitchFamily="34" charset="0"/>
            </a:endParaRPr>
          </a:p>
        </p:txBody>
      </p:sp>
    </p:spTree>
  </p:cSld>
  <p:clrMapOvr>
    <a:masterClrMapping/>
  </p:clrMapOvr>
  <p:transition spd="slow">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bwMode="auto">
          <a:xfrm>
            <a:off x="323850" y="842963"/>
            <a:ext cx="8229600" cy="382587"/>
          </a:xfrm>
          <a:prstGeom prst="rect">
            <a:avLst/>
          </a:prstGeom>
          <a:noFill/>
          <a:ln>
            <a:miter lim="800000"/>
            <a:headEnd/>
            <a:tailEnd/>
          </a:ln>
        </p:spPr>
        <p:txBody>
          <a:bodyPr/>
          <a:lstStyle/>
          <a:p>
            <a:pPr eaLnBrk="1" hangingPunct="1"/>
            <a:r>
              <a:rPr lang="en-US" altLang="zh-CN" sz="2800" b="1" smtClean="0"/>
              <a:t>News Feature</a:t>
            </a:r>
          </a:p>
        </p:txBody>
      </p:sp>
      <p:sp>
        <p:nvSpPr>
          <p:cNvPr id="46083" name="Rectangle 3"/>
          <p:cNvSpPr>
            <a:spLocks noGrp="1" noChangeArrowheads="1"/>
          </p:cNvSpPr>
          <p:nvPr>
            <p:ph type="body" idx="4294967295"/>
          </p:nvPr>
        </p:nvSpPr>
        <p:spPr bwMode="auto">
          <a:xfrm>
            <a:off x="1320800" y="1438275"/>
            <a:ext cx="6707188" cy="1943100"/>
          </a:xfrm>
          <a:prstGeom prst="rect">
            <a:avLst/>
          </a:prstGeom>
          <a:noFill/>
          <a:ln>
            <a:miter lim="800000"/>
            <a:headEnd/>
            <a:tailEnd/>
          </a:ln>
        </p:spPr>
        <p:txBody>
          <a:bodyPr/>
          <a:lstStyle/>
          <a:p>
            <a:pPr eaLnBrk="1" hangingPunct="1">
              <a:lnSpc>
                <a:spcPct val="90000"/>
              </a:lnSpc>
            </a:pPr>
            <a:r>
              <a:rPr lang="en-US" altLang="zh-CN" sz="2400" smtClean="0"/>
              <a:t>A news feature does not cover all the details a news report has to contain and only focuses on certain aspects of the event on which the reporter has something to say. Though the details about the news event have to be true and exact, the reporter can add his/her own comment and interpretation of the event, which he/she is not allowed in a news report. </a:t>
            </a:r>
            <a:endParaRPr lang="zh-CN" altLang="en-US" sz="2400" smtClean="0"/>
          </a:p>
        </p:txBody>
      </p:sp>
      <p:sp>
        <p:nvSpPr>
          <p:cNvPr id="46084" name="TextBox 3"/>
          <p:cNvSpPr txBox="1">
            <a:spLocks noChangeArrowheads="1"/>
          </p:cNvSpPr>
          <p:nvPr/>
        </p:nvSpPr>
        <p:spPr bwMode="auto">
          <a:xfrm>
            <a:off x="827088" y="339725"/>
            <a:ext cx="2520950" cy="519113"/>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1. Background</a:t>
            </a:r>
            <a:endParaRPr lang="zh-CN" altLang="en-US" sz="2800">
              <a:solidFill>
                <a:schemeClr val="bg1"/>
              </a:solidFill>
              <a:latin typeface="Calibri" pitchFamily="34" charset="0"/>
            </a:endParaRPr>
          </a:p>
        </p:txBody>
      </p:sp>
    </p:spTree>
  </p:cSld>
  <p:clrMapOvr>
    <a:masterClrMapping/>
  </p:clrMapOvr>
  <p:transition spd="slow">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850" y="2211388"/>
            <a:ext cx="2176463" cy="1512887"/>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What disaster happened?</a:t>
            </a:r>
            <a:endParaRPr lang="zh-CN" altLang="en-US" sz="2400" b="1" dirty="0">
              <a:solidFill>
                <a:schemeClr val="tx1"/>
              </a:solidFill>
              <a:latin typeface="Times New Roman" pitchFamily="18" charset="0"/>
              <a:cs typeface="Times New Roman" pitchFamily="18" charset="0"/>
            </a:endParaRPr>
          </a:p>
        </p:txBody>
      </p:sp>
      <p:sp>
        <p:nvSpPr>
          <p:cNvPr id="3" name="矩形 2"/>
          <p:cNvSpPr/>
          <p:nvPr/>
        </p:nvSpPr>
        <p:spPr>
          <a:xfrm>
            <a:off x="3175000" y="2211388"/>
            <a:ext cx="2143125" cy="1516062"/>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What did the four people do in it?</a:t>
            </a:r>
            <a:endParaRPr lang="zh-CN" altLang="en-US" sz="2400" b="1" dirty="0">
              <a:solidFill>
                <a:schemeClr val="tx1"/>
              </a:solidFill>
              <a:latin typeface="Times New Roman" pitchFamily="18" charset="0"/>
              <a:cs typeface="Times New Roman" pitchFamily="18" charset="0"/>
            </a:endParaRPr>
          </a:p>
        </p:txBody>
      </p:sp>
      <p:sp>
        <p:nvSpPr>
          <p:cNvPr id="5" name="矩形 4"/>
          <p:cNvSpPr/>
          <p:nvPr/>
        </p:nvSpPr>
        <p:spPr>
          <a:xfrm>
            <a:off x="6000750" y="2211388"/>
            <a:ext cx="2016125" cy="1516062"/>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Why did the man  in the water die in it? </a:t>
            </a:r>
            <a:endParaRPr lang="zh-CN" altLang="en-US" sz="2400" b="1" dirty="0">
              <a:solidFill>
                <a:schemeClr val="tx1"/>
              </a:solidFill>
              <a:latin typeface="Times New Roman" pitchFamily="18" charset="0"/>
              <a:cs typeface="Times New Roman" pitchFamily="18" charset="0"/>
            </a:endParaRPr>
          </a:p>
        </p:txBody>
      </p:sp>
      <p:sp>
        <p:nvSpPr>
          <p:cNvPr id="15364" name="TextBox 6"/>
          <p:cNvSpPr txBox="1">
            <a:spLocks noChangeArrowheads="1"/>
          </p:cNvSpPr>
          <p:nvPr/>
        </p:nvSpPr>
        <p:spPr bwMode="auto">
          <a:xfrm>
            <a:off x="428625" y="195263"/>
            <a:ext cx="4791075"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华文隶书"/>
              </a:rPr>
              <a:t>2.Text Analysis</a:t>
            </a:r>
            <a:endParaRPr lang="en-US" altLang="zh-CN" sz="3600" b="1">
              <a:latin typeface="Times New Roman" pitchFamily="18" charset="0"/>
              <a:ea typeface="微软雅黑" pitchFamily="34" charset="-122"/>
              <a:cs typeface="Times New Roman" pitchFamily="18" charset="0"/>
            </a:endParaRPr>
          </a:p>
        </p:txBody>
      </p:sp>
      <p:sp>
        <p:nvSpPr>
          <p:cNvPr id="6" name="右箭头 5"/>
          <p:cNvSpPr/>
          <p:nvPr/>
        </p:nvSpPr>
        <p:spPr>
          <a:xfrm>
            <a:off x="2643188" y="2857500"/>
            <a:ext cx="285750" cy="142875"/>
          </a:xfrm>
          <a:prstGeom prst="rightArrow">
            <a:avLst/>
          </a:prstGeom>
          <a:solidFill>
            <a:schemeClr val="accent2">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右箭头 7"/>
          <p:cNvSpPr/>
          <p:nvPr/>
        </p:nvSpPr>
        <p:spPr>
          <a:xfrm>
            <a:off x="5500688" y="2857500"/>
            <a:ext cx="285750" cy="142875"/>
          </a:xfrm>
          <a:prstGeom prst="rightArrow">
            <a:avLst/>
          </a:prstGeom>
          <a:solidFill>
            <a:schemeClr val="accent2">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p:nvSpPr>
        <p:spPr>
          <a:xfrm>
            <a:off x="285750" y="285750"/>
            <a:ext cx="139700"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000"/>
                                        <p:tgtEl>
                                          <p:spTgt spid="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850" y="2211388"/>
            <a:ext cx="2176463" cy="1512887"/>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What disaster happened?</a:t>
            </a:r>
            <a:endParaRPr lang="zh-CN" altLang="en-US" sz="2400" b="1" dirty="0">
              <a:solidFill>
                <a:schemeClr val="tx1"/>
              </a:solidFill>
              <a:latin typeface="Times New Roman" pitchFamily="18" charset="0"/>
              <a:cs typeface="Times New Roman" pitchFamily="18" charset="0"/>
            </a:endParaRPr>
          </a:p>
        </p:txBody>
      </p:sp>
      <p:sp>
        <p:nvSpPr>
          <p:cNvPr id="5" name="矩形 4"/>
          <p:cNvSpPr/>
          <p:nvPr/>
        </p:nvSpPr>
        <p:spPr>
          <a:xfrm>
            <a:off x="3786188" y="2214563"/>
            <a:ext cx="2214562" cy="1500187"/>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Air Crash</a:t>
            </a:r>
            <a:endParaRPr lang="zh-CN" altLang="en-US" sz="2400" dirty="0">
              <a:solidFill>
                <a:schemeClr val="tx1"/>
              </a:solidFill>
              <a:latin typeface="Times New Roman" pitchFamily="18" charset="0"/>
              <a:cs typeface="Times New Roman" pitchFamily="18" charset="0"/>
            </a:endParaRPr>
          </a:p>
        </p:txBody>
      </p:sp>
      <p:sp>
        <p:nvSpPr>
          <p:cNvPr id="17411" name="TextBox 6"/>
          <p:cNvSpPr txBox="1">
            <a:spLocks noChangeArrowheads="1"/>
          </p:cNvSpPr>
          <p:nvPr/>
        </p:nvSpPr>
        <p:spPr bwMode="auto">
          <a:xfrm>
            <a:off x="428625" y="195263"/>
            <a:ext cx="4214813"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华文隶书"/>
              </a:rPr>
              <a:t>2.Text Analysis</a:t>
            </a:r>
            <a:endParaRPr lang="en-US" altLang="zh-CN" sz="3600" b="1">
              <a:latin typeface="Times New Roman" pitchFamily="18" charset="0"/>
              <a:ea typeface="微软雅黑" pitchFamily="34" charset="-122"/>
              <a:cs typeface="Times New Roman" pitchFamily="18" charset="0"/>
            </a:endParaRPr>
          </a:p>
        </p:txBody>
      </p:sp>
      <p:sp>
        <p:nvSpPr>
          <p:cNvPr id="6" name="右箭头 5"/>
          <p:cNvSpPr/>
          <p:nvPr/>
        </p:nvSpPr>
        <p:spPr>
          <a:xfrm>
            <a:off x="2928938" y="2857500"/>
            <a:ext cx="285750" cy="142875"/>
          </a:xfrm>
          <a:prstGeom prst="rightArrow">
            <a:avLst/>
          </a:prstGeom>
          <a:solidFill>
            <a:schemeClr val="accent2">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288925" y="285750"/>
            <a:ext cx="139700"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8625" y="2071688"/>
            <a:ext cx="2143125" cy="1584325"/>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What did the four people do in it?</a:t>
            </a:r>
            <a:endParaRPr lang="zh-CN" altLang="en-US" sz="2400" b="1" dirty="0">
              <a:solidFill>
                <a:schemeClr val="tx1"/>
              </a:solidFill>
              <a:latin typeface="Times New Roman" pitchFamily="18" charset="0"/>
              <a:cs typeface="Times New Roman" pitchFamily="18" charset="0"/>
            </a:endParaRPr>
          </a:p>
        </p:txBody>
      </p:sp>
      <p:sp>
        <p:nvSpPr>
          <p:cNvPr id="5" name="矩形 4"/>
          <p:cNvSpPr/>
          <p:nvPr/>
        </p:nvSpPr>
        <p:spPr>
          <a:xfrm>
            <a:off x="5786438" y="1276350"/>
            <a:ext cx="3071812" cy="1581150"/>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Risk their lives to pick up survivors; drag an injured woman to shore</a:t>
            </a:r>
          </a:p>
          <a:p>
            <a:pP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             (</a:t>
            </a:r>
            <a:r>
              <a:rPr lang="en-US" altLang="zh-CN" sz="2400" dirty="0">
                <a:solidFill>
                  <a:srgbClr val="FF0000"/>
                </a:solidFill>
                <a:latin typeface="Times New Roman" pitchFamily="18" charset="0"/>
                <a:cs typeface="Times New Roman" pitchFamily="18" charset="0"/>
              </a:rPr>
              <a:t>alive</a:t>
            </a:r>
            <a:r>
              <a:rPr lang="en-US" altLang="zh-CN" sz="2400" dirty="0">
                <a:solidFill>
                  <a:schemeClr val="tx1"/>
                </a:solidFill>
                <a:latin typeface="Times New Roman" pitchFamily="18" charset="0"/>
                <a:cs typeface="Times New Roman" pitchFamily="18" charset="0"/>
              </a:rPr>
              <a:t>)</a:t>
            </a:r>
            <a:endParaRPr lang="zh-CN" altLang="en-US" sz="2400" dirty="0">
              <a:solidFill>
                <a:schemeClr val="tx1"/>
              </a:solidFill>
              <a:latin typeface="Times New Roman" panose="02020603050405020304" pitchFamily="18" charset="0"/>
              <a:cs typeface="Times New Roman" panose="02020603050405020304" pitchFamily="18" charset="0"/>
            </a:endParaRPr>
          </a:p>
        </p:txBody>
      </p:sp>
      <p:sp>
        <p:nvSpPr>
          <p:cNvPr id="19459" name="TextBox 6"/>
          <p:cNvSpPr txBox="1">
            <a:spLocks noChangeArrowheads="1"/>
          </p:cNvSpPr>
          <p:nvPr/>
        </p:nvSpPr>
        <p:spPr bwMode="auto">
          <a:xfrm>
            <a:off x="428625" y="195263"/>
            <a:ext cx="4648200"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华文隶书"/>
              </a:rPr>
              <a:t>2.Text Analysis</a:t>
            </a:r>
            <a:endParaRPr lang="en-US" altLang="zh-CN" sz="3600" b="1">
              <a:latin typeface="Times New Roman" pitchFamily="18" charset="0"/>
              <a:ea typeface="微软雅黑" pitchFamily="34" charset="-122"/>
              <a:cs typeface="Times New Roman" pitchFamily="18" charset="0"/>
            </a:endParaRPr>
          </a:p>
        </p:txBody>
      </p:sp>
      <p:sp>
        <p:nvSpPr>
          <p:cNvPr id="6" name="矩形 5"/>
          <p:cNvSpPr/>
          <p:nvPr/>
        </p:nvSpPr>
        <p:spPr>
          <a:xfrm>
            <a:off x="2987675" y="1276350"/>
            <a:ext cx="2298700" cy="1584325"/>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anose="02020603050405020304" pitchFamily="18" charset="0"/>
                <a:cs typeface="Times New Roman" panose="02020603050405020304" pitchFamily="18" charset="0"/>
              </a:rPr>
              <a:t>The</a:t>
            </a:r>
            <a:r>
              <a:rPr lang="en-US" altLang="zh-CN" sz="2400" b="1" dirty="0">
                <a:solidFill>
                  <a:schemeClr val="tx1"/>
                </a:solidFill>
                <a:latin typeface="Times New Roman" panose="02020603050405020304" pitchFamily="18" charset="0"/>
                <a:cs typeface="Times New Roman" panose="02020603050405020304" pitchFamily="18" charset="0"/>
              </a:rPr>
              <a:t> </a:t>
            </a:r>
            <a:r>
              <a:rPr lang="en-US" altLang="zh-CN" sz="2400" dirty="0">
                <a:solidFill>
                  <a:schemeClr val="tx1"/>
                </a:solidFill>
                <a:latin typeface="Times New Roman" panose="02020603050405020304" pitchFamily="18" charset="0"/>
                <a:cs typeface="Times New Roman" panose="02020603050405020304" pitchFamily="18" charset="0"/>
              </a:rPr>
              <a:t>three people</a:t>
            </a:r>
            <a:endParaRPr lang="zh-CN" altLang="en-US" sz="2400" dirty="0">
              <a:solidFill>
                <a:schemeClr val="tx1"/>
              </a:solidFill>
              <a:latin typeface="Times New Roman" panose="02020603050405020304" pitchFamily="18" charset="0"/>
              <a:cs typeface="Times New Roman" panose="02020603050405020304" pitchFamily="18" charset="0"/>
            </a:endParaRPr>
          </a:p>
        </p:txBody>
      </p:sp>
      <p:sp>
        <p:nvSpPr>
          <p:cNvPr id="8" name="矩形 7"/>
          <p:cNvSpPr/>
          <p:nvPr/>
        </p:nvSpPr>
        <p:spPr>
          <a:xfrm>
            <a:off x="2987675" y="3076575"/>
            <a:ext cx="2298700" cy="1584325"/>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The man in the water </a:t>
            </a:r>
            <a:endParaRPr lang="zh-CN" altLang="en-US" sz="2400" dirty="0">
              <a:solidFill>
                <a:schemeClr val="tx1"/>
              </a:solidFill>
              <a:latin typeface="Times New Roman" pitchFamily="18" charset="0"/>
              <a:cs typeface="Times New Roman" pitchFamily="18" charset="0"/>
            </a:endParaRPr>
          </a:p>
        </p:txBody>
      </p:sp>
      <p:sp>
        <p:nvSpPr>
          <p:cNvPr id="9" name="矩形 8"/>
          <p:cNvSpPr/>
          <p:nvPr/>
        </p:nvSpPr>
        <p:spPr>
          <a:xfrm>
            <a:off x="5715000" y="3148013"/>
            <a:ext cx="3143250" cy="1495425"/>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Pass the lifeline and flotation ring to the other</a:t>
            </a:r>
          </a:p>
          <a:p>
            <a:pPr algn="ct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 (</a:t>
            </a:r>
            <a:r>
              <a:rPr lang="en-US" altLang="zh-CN" sz="2400" dirty="0">
                <a:solidFill>
                  <a:srgbClr val="FF0000"/>
                </a:solidFill>
                <a:latin typeface="Times New Roman" pitchFamily="18" charset="0"/>
                <a:cs typeface="Times New Roman" pitchFamily="18" charset="0"/>
              </a:rPr>
              <a:t>dead</a:t>
            </a:r>
            <a:r>
              <a:rPr lang="en-US" altLang="zh-CN" sz="2400" dirty="0">
                <a:solidFill>
                  <a:schemeClr val="tx1"/>
                </a:solidFill>
                <a:latin typeface="Times New Roman" pitchFamily="18" charset="0"/>
                <a:cs typeface="Times New Roman" pitchFamily="18" charset="0"/>
              </a:rPr>
              <a:t>)</a:t>
            </a:r>
            <a:endParaRPr lang="zh-CN" altLang="en-US" sz="2400" dirty="0">
              <a:solidFill>
                <a:schemeClr val="tx1"/>
              </a:solidFill>
              <a:latin typeface="Times New Roman" pitchFamily="18" charset="0"/>
              <a:cs typeface="Times New Roman" pitchFamily="18" charset="0"/>
            </a:endParaRPr>
          </a:p>
        </p:txBody>
      </p:sp>
      <p:sp>
        <p:nvSpPr>
          <p:cNvPr id="10" name="左大括号 9"/>
          <p:cNvSpPr/>
          <p:nvPr/>
        </p:nvSpPr>
        <p:spPr>
          <a:xfrm>
            <a:off x="2571750" y="1857375"/>
            <a:ext cx="403225" cy="2063750"/>
          </a:xfrm>
          <a:prstGeom prst="leftBrace">
            <a:avLst>
              <a:gd name="adj1" fmla="val 118094"/>
              <a:gd name="adj2" fmla="val 48993"/>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11" name="右箭头 10"/>
          <p:cNvSpPr/>
          <p:nvPr/>
        </p:nvSpPr>
        <p:spPr>
          <a:xfrm>
            <a:off x="5357813" y="2068513"/>
            <a:ext cx="285750" cy="142875"/>
          </a:xfrm>
          <a:prstGeom prst="rightArrow">
            <a:avLst/>
          </a:prstGeom>
          <a:solidFill>
            <a:schemeClr val="accent2">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右箭头 11"/>
          <p:cNvSpPr/>
          <p:nvPr/>
        </p:nvSpPr>
        <p:spPr>
          <a:xfrm>
            <a:off x="5357813" y="3857625"/>
            <a:ext cx="285750" cy="142875"/>
          </a:xfrm>
          <a:prstGeom prst="rightArrow">
            <a:avLst/>
          </a:prstGeom>
          <a:solidFill>
            <a:schemeClr val="accent2">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p:nvSpPr>
        <p:spPr>
          <a:xfrm>
            <a:off x="288925" y="285750"/>
            <a:ext cx="139700"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1000"/>
                                        <p:tgtEl>
                                          <p:spTgt spid="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10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1000"/>
                                        <p:tgtEl>
                                          <p:spTgt spid="1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42938" y="1708150"/>
            <a:ext cx="2016125" cy="1584325"/>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Why did the man  in the water die in it? </a:t>
            </a:r>
            <a:endParaRPr lang="zh-CN" altLang="en-US" sz="2400" b="1" dirty="0">
              <a:solidFill>
                <a:schemeClr val="tx1"/>
              </a:solidFill>
              <a:latin typeface="Times New Roman" pitchFamily="18" charset="0"/>
              <a:cs typeface="Times New Roman" pitchFamily="18" charset="0"/>
            </a:endParaRPr>
          </a:p>
        </p:txBody>
      </p:sp>
      <p:sp>
        <p:nvSpPr>
          <p:cNvPr id="21506" name="TextBox 6"/>
          <p:cNvSpPr txBox="1">
            <a:spLocks noChangeArrowheads="1"/>
          </p:cNvSpPr>
          <p:nvPr/>
        </p:nvSpPr>
        <p:spPr bwMode="auto">
          <a:xfrm>
            <a:off x="500063" y="195263"/>
            <a:ext cx="4359275"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华文隶书"/>
              </a:rPr>
              <a:t>2.Text Analysis</a:t>
            </a:r>
            <a:endParaRPr lang="en-US" altLang="zh-CN" sz="3600" b="1">
              <a:latin typeface="Times New Roman" pitchFamily="18" charset="0"/>
              <a:ea typeface="微软雅黑" pitchFamily="34" charset="-122"/>
              <a:cs typeface="Times New Roman" pitchFamily="18" charset="0"/>
            </a:endParaRPr>
          </a:p>
        </p:txBody>
      </p:sp>
      <p:sp>
        <p:nvSpPr>
          <p:cNvPr id="6" name="矩形 5"/>
          <p:cNvSpPr/>
          <p:nvPr/>
        </p:nvSpPr>
        <p:spPr>
          <a:xfrm>
            <a:off x="3071813" y="1708150"/>
            <a:ext cx="2571750" cy="1584325"/>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selflessness</a:t>
            </a:r>
            <a:endParaRPr lang="zh-CN" altLang="en-US" sz="2400" b="1" dirty="0">
              <a:solidFill>
                <a:schemeClr val="tx1"/>
              </a:solidFill>
              <a:latin typeface="Times New Roman" pitchFamily="18" charset="0"/>
              <a:cs typeface="Times New Roman" pitchFamily="18" charset="0"/>
            </a:endParaRPr>
          </a:p>
        </p:txBody>
      </p:sp>
      <p:sp>
        <p:nvSpPr>
          <p:cNvPr id="9" name="矩形 8"/>
          <p:cNvSpPr/>
          <p:nvPr/>
        </p:nvSpPr>
        <p:spPr>
          <a:xfrm>
            <a:off x="6076950" y="1708150"/>
            <a:ext cx="2566988" cy="1577975"/>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No man is ordinary.</a:t>
            </a:r>
            <a:endParaRPr lang="zh-CN" altLang="en-US" sz="2400" dirty="0">
              <a:solidFill>
                <a:schemeClr val="tx1"/>
              </a:solidFill>
              <a:latin typeface="Times New Roman" pitchFamily="18" charset="0"/>
              <a:cs typeface="Times New Roman" pitchFamily="18" charset="0"/>
            </a:endParaRPr>
          </a:p>
        </p:txBody>
      </p:sp>
      <p:sp>
        <p:nvSpPr>
          <p:cNvPr id="8" name="右箭头 7"/>
          <p:cNvSpPr/>
          <p:nvPr/>
        </p:nvSpPr>
        <p:spPr>
          <a:xfrm>
            <a:off x="2714625" y="2357438"/>
            <a:ext cx="285750" cy="142875"/>
          </a:xfrm>
          <a:prstGeom prst="rightArrow">
            <a:avLst/>
          </a:prstGeom>
          <a:solidFill>
            <a:schemeClr val="accent2">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右箭头 9"/>
          <p:cNvSpPr/>
          <p:nvPr/>
        </p:nvSpPr>
        <p:spPr>
          <a:xfrm>
            <a:off x="5715000" y="2428875"/>
            <a:ext cx="285750" cy="142875"/>
          </a:xfrm>
          <a:prstGeom prst="rightArrow">
            <a:avLst/>
          </a:prstGeom>
          <a:solidFill>
            <a:schemeClr val="accent2">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285750" y="285750"/>
            <a:ext cx="139700"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1000"/>
                                        <p:tgtEl>
                                          <p:spTgt spid="10"/>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8"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5"/>
          <p:cNvSpPr txBox="1">
            <a:spLocks noChangeArrowheads="1"/>
          </p:cNvSpPr>
          <p:nvPr/>
        </p:nvSpPr>
        <p:spPr bwMode="auto">
          <a:xfrm>
            <a:off x="500063" y="142875"/>
            <a:ext cx="5008562"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华文隶书"/>
              </a:rPr>
              <a:t>2.Text Analysis</a:t>
            </a:r>
            <a:endParaRPr lang="en-US" altLang="zh-CN" sz="3600" b="1">
              <a:latin typeface="Times New Roman" pitchFamily="18" charset="0"/>
              <a:ea typeface="微软雅黑" pitchFamily="34" charset="-122"/>
              <a:cs typeface="Times New Roman" pitchFamily="18" charset="0"/>
            </a:endParaRPr>
          </a:p>
        </p:txBody>
      </p:sp>
      <p:sp>
        <p:nvSpPr>
          <p:cNvPr id="7" name="左大括号 6"/>
          <p:cNvSpPr/>
          <p:nvPr/>
        </p:nvSpPr>
        <p:spPr>
          <a:xfrm rot="10800000">
            <a:off x="3000375" y="1285875"/>
            <a:ext cx="357188" cy="2786063"/>
          </a:xfrm>
          <a:prstGeom prst="leftBrace">
            <a:avLst>
              <a:gd name="adj1" fmla="val 118094"/>
              <a:gd name="adj2" fmla="val 48993"/>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9" name="矩形 8"/>
          <p:cNvSpPr/>
          <p:nvPr/>
        </p:nvSpPr>
        <p:spPr>
          <a:xfrm>
            <a:off x="3429000" y="1571625"/>
            <a:ext cx="4357688" cy="2214563"/>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266700">
              <a:defRPr/>
            </a:pPr>
            <a:r>
              <a:rPr lang="en-US" altLang="zh-CN" sz="2800" b="1">
                <a:solidFill>
                  <a:srgbClr val="FF0000"/>
                </a:solidFill>
                <a:latin typeface="Times New Roman" pitchFamily="18" charset="0"/>
                <a:ea typeface="仿宋" pitchFamily="49" charset="-122"/>
                <a:cs typeface="Times New Roman" pitchFamily="18" charset="0"/>
              </a:rPr>
              <a:t>Main idea: </a:t>
            </a:r>
            <a:r>
              <a:rPr lang="en-US" altLang="zh-CN" sz="2400">
                <a:solidFill>
                  <a:schemeClr val="tx1"/>
                </a:solidFill>
                <a:latin typeface="Times New Roman" pitchFamily="18" charset="0"/>
                <a:ea typeface="仿宋" pitchFamily="49" charset="-122"/>
                <a:cs typeface="Times New Roman" pitchFamily="18" charset="0"/>
              </a:rPr>
              <a:t>A air crash took place in the United States and how and why the four people did in it, especially the man in the water. </a:t>
            </a:r>
            <a:endParaRPr lang="zh-CN" altLang="en-US" sz="2400">
              <a:solidFill>
                <a:schemeClr val="tx1"/>
              </a:solidFill>
              <a:latin typeface="Times New Roman" pitchFamily="18" charset="0"/>
              <a:ea typeface="仿宋" pitchFamily="49" charset="-122"/>
              <a:cs typeface="Times New Roman" pitchFamily="18" charset="0"/>
            </a:endParaRPr>
          </a:p>
        </p:txBody>
      </p:sp>
      <p:sp>
        <p:nvSpPr>
          <p:cNvPr id="10" name="矩形 9"/>
          <p:cNvSpPr/>
          <p:nvPr/>
        </p:nvSpPr>
        <p:spPr>
          <a:xfrm>
            <a:off x="815975" y="928688"/>
            <a:ext cx="2176463" cy="1071562"/>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What disaster happened?</a:t>
            </a:r>
            <a:endParaRPr lang="zh-CN" altLang="en-US" sz="2400" b="1" dirty="0">
              <a:solidFill>
                <a:schemeClr val="tx1"/>
              </a:solidFill>
              <a:latin typeface="Times New Roman" pitchFamily="18" charset="0"/>
              <a:cs typeface="Times New Roman" pitchFamily="18" charset="0"/>
            </a:endParaRPr>
          </a:p>
        </p:txBody>
      </p:sp>
      <p:sp>
        <p:nvSpPr>
          <p:cNvPr id="11" name="矩形 10"/>
          <p:cNvSpPr/>
          <p:nvPr/>
        </p:nvSpPr>
        <p:spPr>
          <a:xfrm>
            <a:off x="815975" y="2136775"/>
            <a:ext cx="2184400" cy="1149350"/>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What did the four people do in it?</a:t>
            </a:r>
            <a:endParaRPr lang="zh-CN" altLang="en-US" sz="2400" b="1" dirty="0">
              <a:solidFill>
                <a:schemeClr val="tx1"/>
              </a:solidFill>
              <a:latin typeface="Times New Roman" pitchFamily="18" charset="0"/>
              <a:cs typeface="Times New Roman" pitchFamily="18" charset="0"/>
            </a:endParaRPr>
          </a:p>
        </p:txBody>
      </p:sp>
      <p:sp>
        <p:nvSpPr>
          <p:cNvPr id="12" name="矩形 11"/>
          <p:cNvSpPr/>
          <p:nvPr/>
        </p:nvSpPr>
        <p:spPr>
          <a:xfrm>
            <a:off x="785813" y="3429000"/>
            <a:ext cx="2214562" cy="1143000"/>
          </a:xfrm>
          <a:prstGeom prst="rect">
            <a:avLst/>
          </a:prstGeom>
          <a:solidFill>
            <a:schemeClr val="bg1"/>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Why did the man in the water die in it? </a:t>
            </a:r>
            <a:endParaRPr lang="zh-CN" altLang="en-US" sz="2400" b="1" dirty="0">
              <a:solidFill>
                <a:schemeClr val="tx1"/>
              </a:solidFill>
              <a:latin typeface="Times New Roman" pitchFamily="18" charset="0"/>
              <a:cs typeface="Times New Roman" pitchFamily="18" charset="0"/>
            </a:endParaRPr>
          </a:p>
        </p:txBody>
      </p:sp>
      <p:sp>
        <p:nvSpPr>
          <p:cNvPr id="8" name="矩形 7"/>
          <p:cNvSpPr/>
          <p:nvPr/>
        </p:nvSpPr>
        <p:spPr>
          <a:xfrm>
            <a:off x="285750" y="214313"/>
            <a:ext cx="139700" cy="428625"/>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Box 1"/>
          <p:cNvSpPr txBox="1">
            <a:spLocks noChangeArrowheads="1"/>
          </p:cNvSpPr>
          <p:nvPr/>
        </p:nvSpPr>
        <p:spPr bwMode="auto">
          <a:xfrm>
            <a:off x="642938" y="214313"/>
            <a:ext cx="6089650" cy="609600"/>
          </a:xfrm>
          <a:prstGeom prst="rect">
            <a:avLst/>
          </a:prstGeom>
          <a:noFill/>
          <a:ln w="9525">
            <a:noFill/>
            <a:miter lim="800000"/>
            <a:headEnd/>
            <a:tailEnd/>
          </a:ln>
        </p:spPr>
        <p:txBody>
          <a:bodyPr lIns="0" tIns="0" rIns="0" bIns="0">
            <a:spAutoFit/>
          </a:bodyPr>
          <a:lstStyle/>
          <a:p>
            <a:r>
              <a:rPr lang="en-US" altLang="zh-CN" sz="4000" b="1">
                <a:latin typeface="华文隶书"/>
                <a:ea typeface="华文隶书"/>
                <a:cs typeface="Times New Roman" pitchFamily="18" charset="0"/>
              </a:rPr>
              <a:t>3.Theme Analysis</a:t>
            </a:r>
          </a:p>
        </p:txBody>
      </p:sp>
      <p:sp>
        <p:nvSpPr>
          <p:cNvPr id="3" name="矩形 2"/>
          <p:cNvSpPr/>
          <p:nvPr/>
        </p:nvSpPr>
        <p:spPr>
          <a:xfrm>
            <a:off x="428625" y="357188"/>
            <a:ext cx="139700" cy="363537"/>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971550" y="1131888"/>
            <a:ext cx="1620838" cy="44926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600" b="1" dirty="0">
                <a:solidFill>
                  <a:schemeClr val="bg2"/>
                </a:solidFill>
                <a:latin typeface="微软雅黑" panose="020B0503020204020204" pitchFamily="34" charset="-122"/>
                <a:ea typeface="微软雅黑" panose="020B0503020204020204" pitchFamily="34" charset="-122"/>
              </a:rPr>
              <a:t>BRAINSTORM:</a:t>
            </a:r>
            <a:endParaRPr lang="zh-CN" altLang="en-US" sz="1600" b="1" dirty="0">
              <a:solidFill>
                <a:schemeClr val="bg2"/>
              </a:solidFill>
              <a:latin typeface="微软雅黑" panose="020B0503020204020204" pitchFamily="34" charset="-122"/>
              <a:ea typeface="微软雅黑" panose="020B0503020204020204" pitchFamily="34" charset="-122"/>
            </a:endParaRPr>
          </a:p>
        </p:txBody>
      </p:sp>
      <p:sp>
        <p:nvSpPr>
          <p:cNvPr id="5" name="TextBox 4"/>
          <p:cNvSpPr txBox="1">
            <a:spLocks noChangeArrowheads="1"/>
          </p:cNvSpPr>
          <p:nvPr/>
        </p:nvSpPr>
        <p:spPr bwMode="auto">
          <a:xfrm>
            <a:off x="2695575" y="1185863"/>
            <a:ext cx="2917825" cy="430212"/>
          </a:xfrm>
          <a:prstGeom prst="rect">
            <a:avLst/>
          </a:prstGeom>
          <a:noFill/>
          <a:ln w="9525">
            <a:noFill/>
            <a:miter lim="800000"/>
            <a:headEnd/>
            <a:tailEnd/>
          </a:ln>
        </p:spPr>
        <p:txBody>
          <a:bodyPr lIns="0" tIns="0" rIns="0" bIns="0">
            <a:spAutoFit/>
          </a:bodyPr>
          <a:lstStyle/>
          <a:p>
            <a:r>
              <a:rPr lang="en-US" altLang="zh-CN" sz="2800" b="1">
                <a:latin typeface="Times New Roman" pitchFamily="18" charset="0"/>
                <a:ea typeface="微软雅黑" pitchFamily="34" charset="-122"/>
                <a:cs typeface="Times New Roman" pitchFamily="18" charset="0"/>
              </a:rPr>
              <a:t>What is the theme?</a:t>
            </a:r>
          </a:p>
        </p:txBody>
      </p:sp>
      <p:sp>
        <p:nvSpPr>
          <p:cNvPr id="6" name="TextBox 5"/>
          <p:cNvSpPr txBox="1"/>
          <p:nvPr/>
        </p:nvSpPr>
        <p:spPr>
          <a:xfrm>
            <a:off x="571500" y="2066925"/>
            <a:ext cx="8429625" cy="2370138"/>
          </a:xfrm>
          <a:prstGeom prst="rect">
            <a:avLst/>
          </a:prstGeom>
          <a:noFill/>
        </p:spPr>
        <p:txBody>
          <a:bodyPr>
            <a:spAutoFit/>
          </a:bodyPr>
          <a:lstStyle/>
          <a:p>
            <a:pPr fontAlgn="auto">
              <a:spcBef>
                <a:spcPts val="0"/>
              </a:spcBef>
              <a:spcAft>
                <a:spcPts val="0"/>
              </a:spcAft>
              <a:defRPr/>
            </a:pPr>
            <a:r>
              <a:rPr lang="en-US" sz="2400" b="1" dirty="0">
                <a:solidFill>
                  <a:srgbClr val="FF0000"/>
                </a:solidFill>
                <a:latin typeface="Times New Roman" pitchFamily="18" charset="0"/>
                <a:ea typeface="+mn-ea"/>
                <a:cs typeface="Times New Roman" pitchFamily="18" charset="0"/>
              </a:rPr>
              <a:t>    Theme:</a:t>
            </a:r>
            <a:r>
              <a:rPr lang="en-US" sz="2400" b="1" dirty="0">
                <a:latin typeface="+mn-lt"/>
                <a:ea typeface="+mn-ea"/>
              </a:rPr>
              <a:t>  </a:t>
            </a:r>
            <a:r>
              <a:rPr lang="en-US" sz="2400" dirty="0">
                <a:latin typeface="Times New Roman" pitchFamily="18" charset="0"/>
                <a:ea typeface="+mn-ea"/>
                <a:cs typeface="Times New Roman" pitchFamily="18" charset="0"/>
              </a:rPr>
              <a:t>The man in the water represents the best of the human nature </a:t>
            </a:r>
            <a:r>
              <a:rPr lang="en-US" sz="2400" dirty="0">
                <a:latin typeface="Times New Roman" pitchFamily="18" charset="0"/>
                <a:ea typeface="宋体"/>
                <a:cs typeface="Times New Roman" pitchFamily="18" charset="0"/>
              </a:rPr>
              <a:t>–</a:t>
            </a:r>
            <a:r>
              <a:rPr lang="en-US" sz="2400" dirty="0">
                <a:latin typeface="Times New Roman" pitchFamily="18" charset="0"/>
                <a:ea typeface="+mn-ea"/>
                <a:cs typeface="Times New Roman" pitchFamily="18" charset="0"/>
              </a:rPr>
              <a:t>h</a:t>
            </a:r>
            <a:r>
              <a:rPr lang="en-US" altLang="zh-CN" sz="2400" dirty="0">
                <a:latin typeface="Times New Roman" pitchFamily="18" charset="0"/>
                <a:ea typeface="+mn-ea"/>
                <a:cs typeface="Times New Roman" pitchFamily="18" charset="0"/>
              </a:rPr>
              <a:t>eroism.</a:t>
            </a:r>
            <a:endParaRPr lang="en-US" altLang="zh-CN" sz="2400"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endParaRPr>
          </a:p>
          <a:p>
            <a:pPr fontAlgn="auto">
              <a:spcBef>
                <a:spcPts val="0"/>
              </a:spcBef>
              <a:spcAft>
                <a:spcPts val="0"/>
              </a:spcAft>
              <a:defRPr/>
            </a:pPr>
            <a:endParaRPr lang="zh-CN" altLang="en-US" sz="2400" dirty="0">
              <a:latin typeface="Times New Roman" pitchFamily="18" charset="0"/>
              <a:ea typeface="+mn-ea"/>
              <a:cs typeface="Times New Roman" pitchFamily="18" charset="0"/>
            </a:endParaRPr>
          </a:p>
          <a:p>
            <a:pPr fontAlgn="auto">
              <a:spcBef>
                <a:spcPts val="0"/>
              </a:spcBef>
              <a:spcAft>
                <a:spcPts val="0"/>
              </a:spcAft>
              <a:defRPr/>
            </a:pPr>
            <a:endParaRPr lang="zh-CN" altLang="en-US" sz="2400" dirty="0">
              <a:latin typeface="Times New Roman" pitchFamily="18" charset="0"/>
              <a:ea typeface="+mn-ea"/>
              <a:cs typeface="Times New Roman" pitchFamily="18" charset="0"/>
            </a:endParaRPr>
          </a:p>
          <a:p>
            <a:pPr fontAlgn="auto">
              <a:spcBef>
                <a:spcPts val="0"/>
              </a:spcBef>
              <a:spcAft>
                <a:spcPts val="0"/>
              </a:spcAft>
              <a:defRPr/>
            </a:pPr>
            <a:r>
              <a:rPr lang="en-US" sz="2400" dirty="0">
                <a:latin typeface="+mn-lt"/>
                <a:ea typeface="+mn-ea"/>
              </a:rPr>
              <a:t> </a:t>
            </a:r>
            <a:endParaRPr lang="zh-CN" altLang="en-US" sz="2400" dirty="0">
              <a:latin typeface="+mn-lt"/>
              <a:ea typeface="+mn-ea"/>
            </a:endParaRPr>
          </a:p>
          <a:p>
            <a:pPr fontAlgn="auto">
              <a:spcBef>
                <a:spcPts val="0"/>
              </a:spcBef>
              <a:spcAft>
                <a:spcPts val="0"/>
              </a:spcAft>
              <a:defRPr/>
            </a:pPr>
            <a:endParaRPr lang="en-US" altLang="zh-CN" sz="2800" b="1" dirty="0">
              <a:latin typeface="Times New Roman" pitchFamily="18" charset="0"/>
              <a:ea typeface="华文隶书" panose="02010800040101010101" pitchFamily="2" charset="-122"/>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ipe(left)">
                                      <p:cBhvr>
                                        <p:cTn id="15" dur="20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wipe(left)">
                                      <p:cBhvr>
                                        <p:cTn id="20" dur="20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625" y="357188"/>
            <a:ext cx="2857500" cy="584200"/>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fontAlgn="auto">
              <a:spcBef>
                <a:spcPts val="0"/>
              </a:spcBef>
              <a:spcAft>
                <a:spcPts val="0"/>
              </a:spcAft>
              <a:defRPr/>
            </a:pPr>
            <a:r>
              <a:rPr lang="en-US" altLang="zh-CN" sz="3200" b="1" dirty="0">
                <a:solidFill>
                  <a:srgbClr val="0070C0"/>
                </a:solidFill>
                <a:latin typeface="Times New Roman" pitchFamily="18" charset="0"/>
                <a:ea typeface="华文隶书" panose="02010800040101010101" pitchFamily="2" charset="-122"/>
                <a:cs typeface="Times New Roman" pitchFamily="18" charset="0"/>
              </a:rPr>
              <a:t>Objectives </a:t>
            </a:r>
          </a:p>
        </p:txBody>
      </p:sp>
      <p:sp>
        <p:nvSpPr>
          <p:cNvPr id="6" name="TextBox 5"/>
          <p:cNvSpPr txBox="1">
            <a:spLocks noChangeArrowheads="1"/>
          </p:cNvSpPr>
          <p:nvPr/>
        </p:nvSpPr>
        <p:spPr bwMode="auto">
          <a:xfrm>
            <a:off x="357188" y="1439863"/>
            <a:ext cx="8643937" cy="2092325"/>
          </a:xfrm>
          <a:prstGeom prst="rect">
            <a:avLst/>
          </a:prstGeom>
          <a:noFill/>
          <a:ln w="9525">
            <a:noFill/>
            <a:miter lim="800000"/>
            <a:headEnd/>
            <a:tailEnd/>
          </a:ln>
        </p:spPr>
        <p:txBody>
          <a:bodyPr>
            <a:spAutoFit/>
          </a:bodyPr>
          <a:lstStyle/>
          <a:p>
            <a:pPr marL="457200" indent="-457200">
              <a:lnSpc>
                <a:spcPct val="150000"/>
              </a:lnSpc>
            </a:pPr>
            <a:r>
              <a:rPr lang="en-US" altLang="zh-CN" sz="2400" b="1">
                <a:latin typeface="Times New Roman" pitchFamily="18" charset="0"/>
                <a:cs typeface="Times New Roman" pitchFamily="18" charset="0"/>
              </a:rPr>
              <a:t>1.To understand the main idea and the theme of the text</a:t>
            </a:r>
          </a:p>
          <a:p>
            <a:pPr marL="457200" indent="-457200">
              <a:lnSpc>
                <a:spcPct val="150000"/>
              </a:lnSpc>
            </a:pPr>
            <a:r>
              <a:rPr lang="en-US" altLang="zh-CN" sz="2400" b="1">
                <a:latin typeface="Times New Roman" pitchFamily="18" charset="0"/>
                <a:cs typeface="Times New Roman" pitchFamily="18" charset="0"/>
              </a:rPr>
              <a:t>2. To learn the key language expressions and grammatical points</a:t>
            </a:r>
          </a:p>
          <a:p>
            <a:pPr marL="457200" indent="-457200">
              <a:lnSpc>
                <a:spcPct val="150000"/>
              </a:lnSpc>
            </a:pPr>
            <a:r>
              <a:rPr lang="en-US" altLang="zh-CN" sz="2400" b="1">
                <a:latin typeface="Times New Roman" pitchFamily="18" charset="0"/>
                <a:cs typeface="Times New Roman" pitchFamily="18" charset="0"/>
              </a:rPr>
              <a:t>3. To cultivate the critical thinking ability</a:t>
            </a:r>
          </a:p>
          <a:p>
            <a:pPr marL="457200" indent="-457200"/>
            <a:endParaRPr lang="en-US" altLang="zh-CN" sz="2200" b="1">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1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285750" y="790575"/>
            <a:ext cx="8715375" cy="1500188"/>
          </a:xfrm>
          <a:prstGeom prst="rect">
            <a:avLst/>
          </a:prstGeom>
          <a:noFill/>
          <a:ln w="9525">
            <a:noFill/>
            <a:miter lim="800000"/>
            <a:headEnd/>
            <a:tailEnd/>
          </a:ln>
        </p:spPr>
        <p:txBody>
          <a:bodyPr/>
          <a:lstStyle/>
          <a:p>
            <a:pPr algn="just">
              <a:lnSpc>
                <a:spcPct val="150000"/>
              </a:lnSpc>
              <a:spcBef>
                <a:spcPct val="20000"/>
              </a:spcBef>
              <a:buClr>
                <a:schemeClr val="tx1"/>
              </a:buClr>
              <a:buFont typeface="Wingdings" pitchFamily="2" charset="2"/>
              <a:buNone/>
            </a:pPr>
            <a:r>
              <a:rPr lang="en-US" altLang="zh-CN" sz="2400">
                <a:solidFill>
                  <a:srgbClr val="003300"/>
                </a:solidFill>
                <a:latin typeface="Times New Roman" pitchFamily="18" charset="0"/>
                <a:cs typeface="Times New Roman" pitchFamily="18" charset="0"/>
              </a:rPr>
              <a:t>1)The man in the water set himself against an </a:t>
            </a:r>
            <a:r>
              <a:rPr lang="en-US" altLang="zh-CN" sz="2400">
                <a:solidFill>
                  <a:srgbClr val="FF0000"/>
                </a:solidFill>
                <a:latin typeface="Times New Roman" pitchFamily="18" charset="0"/>
                <a:cs typeface="Times New Roman" pitchFamily="18" charset="0"/>
              </a:rPr>
              <a:t>immovable</a:t>
            </a:r>
            <a:r>
              <a:rPr lang="en-US" altLang="zh-CN" sz="2400">
                <a:solidFill>
                  <a:srgbClr val="003300"/>
                </a:solidFill>
                <a:latin typeface="Times New Roman" pitchFamily="18" charset="0"/>
                <a:cs typeface="Times New Roman" pitchFamily="18" charset="0"/>
              </a:rPr>
              <a:t>, </a:t>
            </a:r>
            <a:r>
              <a:rPr lang="en-US" altLang="zh-CN" sz="2400">
                <a:solidFill>
                  <a:srgbClr val="FF0000"/>
                </a:solidFill>
                <a:latin typeface="Times New Roman" pitchFamily="18" charset="0"/>
                <a:cs typeface="Times New Roman" pitchFamily="18" charset="0"/>
              </a:rPr>
              <a:t>impersonal</a:t>
            </a:r>
            <a:r>
              <a:rPr lang="en-US" altLang="zh-CN" sz="2400">
                <a:solidFill>
                  <a:srgbClr val="003300"/>
                </a:solidFill>
                <a:latin typeface="Times New Roman" pitchFamily="18" charset="0"/>
                <a:cs typeface="Times New Roman" pitchFamily="18" charset="0"/>
              </a:rPr>
              <a:t> enemy; he fought it with </a:t>
            </a:r>
            <a:r>
              <a:rPr lang="en-US" altLang="zh-CN" sz="2400">
                <a:solidFill>
                  <a:srgbClr val="FF0000"/>
                </a:solidFill>
                <a:latin typeface="Times New Roman" pitchFamily="18" charset="0"/>
                <a:cs typeface="Times New Roman" pitchFamily="18" charset="0"/>
              </a:rPr>
              <a:t>kindness</a:t>
            </a:r>
            <a:r>
              <a:rPr lang="en-US" altLang="zh-CN" sz="2400">
                <a:solidFill>
                  <a:srgbClr val="003300"/>
                </a:solidFill>
                <a:latin typeface="Times New Roman" pitchFamily="18" charset="0"/>
                <a:cs typeface="Times New Roman" pitchFamily="18" charset="0"/>
              </a:rPr>
              <a:t>; and he held it to a standoff. </a:t>
            </a:r>
            <a:r>
              <a:rPr lang="en-US" altLang="zh-CN" sz="2400">
                <a:solidFill>
                  <a:srgbClr val="FF0000"/>
                </a:solidFill>
                <a:latin typeface="Times New Roman" pitchFamily="18" charset="0"/>
                <a:cs typeface="Times New Roman" pitchFamily="18" charset="0"/>
              </a:rPr>
              <a:t>He was the best we can do.</a:t>
            </a:r>
            <a:r>
              <a:rPr lang="en-US" altLang="zh-CN" sz="2400">
                <a:solidFill>
                  <a:srgbClr val="003300"/>
                </a:solidFill>
                <a:latin typeface="Times New Roman" pitchFamily="18" charset="0"/>
                <a:cs typeface="Times New Roman" pitchFamily="18" charset="0"/>
              </a:rPr>
              <a:t> </a:t>
            </a:r>
          </a:p>
          <a:p>
            <a:pPr>
              <a:lnSpc>
                <a:spcPct val="150000"/>
              </a:lnSpc>
              <a:spcBef>
                <a:spcPct val="20000"/>
              </a:spcBef>
              <a:buClr>
                <a:schemeClr val="tx1"/>
              </a:buClr>
              <a:buFont typeface="Wingdings" pitchFamily="2" charset="2"/>
              <a:buNone/>
            </a:pPr>
            <a:endParaRPr lang="en-US" altLang="zh-CN" sz="2000">
              <a:solidFill>
                <a:srgbClr val="003300"/>
              </a:solidFill>
              <a:latin typeface="Verdana" pitchFamily="34" charset="0"/>
            </a:endParaRPr>
          </a:p>
        </p:txBody>
      </p:sp>
      <p:cxnSp>
        <p:nvCxnSpPr>
          <p:cNvPr id="9" name="直接箭头连接符 8"/>
          <p:cNvCxnSpPr/>
          <p:nvPr/>
        </p:nvCxnSpPr>
        <p:spPr>
          <a:xfrm rot="5400000">
            <a:off x="4287044" y="1932781"/>
            <a:ext cx="1143000" cy="1588"/>
          </a:xfrm>
          <a:prstGeom prst="straightConnector1">
            <a:avLst/>
          </a:prstGeom>
          <a:ln w="19050" cmpd="sng">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14"/>
          <p:cNvSpPr>
            <a:spLocks noChangeArrowheads="1"/>
          </p:cNvSpPr>
          <p:nvPr/>
        </p:nvSpPr>
        <p:spPr bwMode="auto">
          <a:xfrm>
            <a:off x="3214688" y="2498725"/>
            <a:ext cx="3571875" cy="430213"/>
          </a:xfrm>
          <a:prstGeom prst="rect">
            <a:avLst/>
          </a:prstGeom>
          <a:solidFill>
            <a:schemeClr val="bg1"/>
          </a:solidFill>
          <a:ln w="19050">
            <a:solidFill>
              <a:srgbClr val="0070C0"/>
            </a:solidFill>
            <a:prstDash val="sysDash"/>
            <a:miter lim="800000"/>
            <a:headEnd/>
            <a:tailEnd/>
          </a:ln>
        </p:spPr>
        <p:txBody>
          <a:bodyPr>
            <a:spAutoFit/>
          </a:bodyPr>
          <a:lstStyle/>
          <a:p>
            <a:pPr>
              <a:lnSpc>
                <a:spcPct val="110000"/>
              </a:lnSpc>
            </a:pPr>
            <a:r>
              <a:rPr lang="en-US" altLang="zh-CN" sz="2000" b="1">
                <a:solidFill>
                  <a:srgbClr val="0070C0"/>
                </a:solidFill>
                <a:latin typeface="Times New Roman" pitchFamily="18" charset="0"/>
                <a:cs typeface="Times New Roman" pitchFamily="18" charset="0"/>
              </a:rPr>
              <a:t>to make sb. start to fight with</a:t>
            </a:r>
          </a:p>
        </p:txBody>
      </p:sp>
      <p:cxnSp>
        <p:nvCxnSpPr>
          <p:cNvPr id="47" name="直接连接符 46"/>
          <p:cNvCxnSpPr/>
          <p:nvPr/>
        </p:nvCxnSpPr>
        <p:spPr>
          <a:xfrm>
            <a:off x="3286125" y="1362075"/>
            <a:ext cx="2286000" cy="1588"/>
          </a:xfrm>
          <a:prstGeom prst="line">
            <a:avLst/>
          </a:prstGeom>
          <a:ln w="19050" cmpd="sng">
            <a:solidFill>
              <a:srgbClr val="0070C0"/>
            </a:solidFill>
          </a:ln>
        </p:spPr>
        <p:style>
          <a:lnRef idx="1">
            <a:schemeClr val="accent1"/>
          </a:lnRef>
          <a:fillRef idx="0">
            <a:schemeClr val="accent1"/>
          </a:fillRef>
          <a:effectRef idx="0">
            <a:schemeClr val="accent1"/>
          </a:effectRef>
          <a:fontRef idx="minor">
            <a:schemeClr val="tx1"/>
          </a:fontRef>
        </p:style>
      </p:cxnSp>
      <p:sp>
        <p:nvSpPr>
          <p:cNvPr id="13" name="TextBox 12"/>
          <p:cNvSpPr txBox="1">
            <a:spLocks noChangeArrowheads="1"/>
          </p:cNvSpPr>
          <p:nvPr/>
        </p:nvSpPr>
        <p:spPr bwMode="auto">
          <a:xfrm>
            <a:off x="428625" y="3148013"/>
            <a:ext cx="7632700" cy="830262"/>
          </a:xfrm>
          <a:prstGeom prst="rect">
            <a:avLst/>
          </a:prstGeom>
          <a:noFill/>
          <a:ln w="9525">
            <a:noFill/>
            <a:miter lim="800000"/>
            <a:headEnd/>
            <a:tailEnd/>
          </a:ln>
        </p:spPr>
        <p:txBody>
          <a:bodyPr>
            <a:spAutoFit/>
          </a:bodyPr>
          <a:lstStyle/>
          <a:p>
            <a:r>
              <a:rPr lang="zh-CN" altLang="en-US" sz="2400">
                <a:latin typeface="Times New Roman" pitchFamily="18" charset="0"/>
                <a:cs typeface="Times New Roman" pitchFamily="18" charset="0"/>
              </a:rPr>
              <a:t>“水中人”与冷漠</a:t>
            </a:r>
            <a:r>
              <a:rPr lang="zh-CN" altLang="en-US" sz="2400">
                <a:latin typeface="宋体" charset="-122"/>
                <a:cs typeface="Times New Roman" pitchFamily="18" charset="0"/>
              </a:rPr>
              <a:t>、无情的敌人斗争</a:t>
            </a:r>
            <a:r>
              <a:rPr lang="en-US" altLang="zh-CN" sz="2400">
                <a:latin typeface="宋体" charset="-122"/>
                <a:cs typeface="Times New Roman" pitchFamily="18" charset="0"/>
              </a:rPr>
              <a:t>,</a:t>
            </a:r>
            <a:r>
              <a:rPr lang="zh-CN" altLang="en-US" sz="2400">
                <a:latin typeface="宋体" charset="-122"/>
                <a:cs typeface="Times New Roman" pitchFamily="18" charset="0"/>
              </a:rPr>
              <a:t>他以仁慈之心与之对抗， 最后打成平手。他是人性最高境界的代表。</a:t>
            </a:r>
            <a:endParaRPr lang="zh-CN" altLang="en-US" sz="2400">
              <a:latin typeface="Times New Roman" pitchFamily="18" charset="0"/>
              <a:cs typeface="Times New Roman" pitchFamily="18" charset="0"/>
            </a:endParaRPr>
          </a:p>
        </p:txBody>
      </p:sp>
      <p:sp>
        <p:nvSpPr>
          <p:cNvPr id="25606" name="TextBox 17"/>
          <p:cNvSpPr txBox="1">
            <a:spLocks noChangeArrowheads="1"/>
          </p:cNvSpPr>
          <p:nvPr/>
        </p:nvSpPr>
        <p:spPr bwMode="auto">
          <a:xfrm>
            <a:off x="500063" y="93663"/>
            <a:ext cx="8248650"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华文隶书"/>
              </a:rPr>
              <a:t>4. Sentence Understanding </a:t>
            </a:r>
          </a:p>
        </p:txBody>
      </p:sp>
      <p:sp>
        <p:nvSpPr>
          <p:cNvPr id="16" name="矩形 15"/>
          <p:cNvSpPr/>
          <p:nvPr/>
        </p:nvSpPr>
        <p:spPr>
          <a:xfrm>
            <a:off x="285750" y="219075"/>
            <a:ext cx="139700" cy="35718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1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up)">
                                      <p:cBhvr>
                                        <p:cTn id="12" dur="500"/>
                                        <p:tgtEl>
                                          <p:spTgt spid="47"/>
                                        </p:tgtEl>
                                      </p:cBhvr>
                                    </p:animEffect>
                                  </p:childTnLst>
                                </p:cTn>
                              </p:par>
                              <p:par>
                                <p:cTn id="13" presetID="22" presetClass="entr" presetSubtype="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10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Effect transition="in" filter="wipe(left)">
                                      <p:cBhvr>
                                        <p:cTn id="25"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50825" y="1058863"/>
            <a:ext cx="8326438" cy="2093912"/>
          </a:xfrm>
          <a:prstGeom prst="rect">
            <a:avLst/>
          </a:prstGeom>
          <a:noFill/>
        </p:spPr>
        <p:txBody>
          <a:bodyPr>
            <a:spAutoFit/>
          </a:bodyPr>
          <a:lstStyle/>
          <a:p>
            <a:pPr algn="just" fontAlgn="auto">
              <a:lnSpc>
                <a:spcPct val="150000"/>
              </a:lnSpc>
              <a:spcBef>
                <a:spcPts val="0"/>
              </a:spcBef>
              <a:spcAft>
                <a:spcPts val="0"/>
              </a:spcAft>
              <a:defRPr/>
            </a:pPr>
            <a:r>
              <a:rPr lang="en-US" altLang="zh-CN" sz="2400" dirty="0">
                <a:latin typeface="Times New Roman" pitchFamily="18" charset="0"/>
                <a:ea typeface="华文隶书" panose="02010800040101010101" pitchFamily="2" charset="-122"/>
                <a:cs typeface="Times New Roman" pitchFamily="18" charset="0"/>
              </a:rPr>
              <a:t>2) If the man in the water gave a lifeline to the people gasping for survival, </a:t>
            </a:r>
            <a:r>
              <a:rPr lang="en-US" altLang="zh-CN" sz="2400" dirty="0">
                <a:solidFill>
                  <a:srgbClr val="0070C0"/>
                </a:solidFill>
                <a:latin typeface="Times New Roman" pitchFamily="18" charset="0"/>
                <a:ea typeface="华文隶书" panose="02010800040101010101" pitchFamily="2" charset="-122"/>
                <a:cs typeface="Times New Roman" pitchFamily="18" charset="0"/>
              </a:rPr>
              <a:t>he was likewise giving a lifeline to those who watched him.     </a:t>
            </a:r>
            <a:endParaRPr lang="en-US" altLang="zh-CN" sz="2200" dirty="0">
              <a:solidFill>
                <a:srgbClr val="0070C0"/>
              </a:solidFill>
              <a:latin typeface="华文隶书" panose="02010800040101010101" pitchFamily="2" charset="-122"/>
              <a:ea typeface="华文隶书" panose="02010800040101010101" pitchFamily="2" charset="-122"/>
              <a:cs typeface="Times New Roman" panose="02020603050405020304" pitchFamily="18" charset="0"/>
            </a:endParaRPr>
          </a:p>
          <a:p>
            <a:pPr fontAlgn="auto">
              <a:spcBef>
                <a:spcPts val="0"/>
              </a:spcBef>
              <a:spcAft>
                <a:spcPts val="0"/>
              </a:spcAft>
              <a:defRPr/>
            </a:pPr>
            <a:endParaRPr lang="en-US" altLang="zh-CN" sz="2200" b="1" dirty="0">
              <a:solidFill>
                <a:schemeClr val="tx1">
                  <a:lumMod val="65000"/>
                  <a:lumOff val="35000"/>
                </a:schemeClr>
              </a:solidFill>
              <a:latin typeface="华文隶书" panose="02010800040101010101" pitchFamily="2" charset="-122"/>
              <a:ea typeface="华文隶书" panose="02010800040101010101" pitchFamily="2" charset="-122"/>
              <a:cs typeface="Times New Roman" panose="02020603050405020304" pitchFamily="18" charset="0"/>
            </a:endParaRPr>
          </a:p>
        </p:txBody>
      </p:sp>
      <p:sp>
        <p:nvSpPr>
          <p:cNvPr id="26626" name="TextBox 6"/>
          <p:cNvSpPr txBox="1">
            <a:spLocks noChangeArrowheads="1"/>
          </p:cNvSpPr>
          <p:nvPr/>
        </p:nvSpPr>
        <p:spPr bwMode="auto">
          <a:xfrm>
            <a:off x="428625" y="84138"/>
            <a:ext cx="7672388" cy="609600"/>
          </a:xfrm>
          <a:prstGeom prst="rect">
            <a:avLst/>
          </a:prstGeom>
          <a:noFill/>
          <a:ln w="9525">
            <a:noFill/>
            <a:miter lim="800000"/>
            <a:headEnd/>
            <a:tailEnd/>
          </a:ln>
        </p:spPr>
        <p:txBody>
          <a:bodyPr lIns="0" tIns="0" rIns="0" bIns="0">
            <a:spAutoFit/>
          </a:bodyPr>
          <a:lstStyle/>
          <a:p>
            <a:r>
              <a:rPr lang="en-US" altLang="zh-CN" sz="4000" b="1">
                <a:latin typeface="华文隶书"/>
                <a:ea typeface="华文隶书"/>
                <a:cs typeface="华文隶书"/>
              </a:rPr>
              <a:t>4</a:t>
            </a:r>
            <a:r>
              <a:rPr lang="en-US" altLang="zh-CN" sz="3600" b="1">
                <a:latin typeface="华文隶书"/>
                <a:ea typeface="华文隶书"/>
                <a:cs typeface="华文隶书"/>
              </a:rPr>
              <a:t>. Sentence Understanding </a:t>
            </a:r>
          </a:p>
        </p:txBody>
      </p:sp>
      <p:sp>
        <p:nvSpPr>
          <p:cNvPr id="8" name="TextBox 7"/>
          <p:cNvSpPr txBox="1"/>
          <p:nvPr/>
        </p:nvSpPr>
        <p:spPr>
          <a:xfrm>
            <a:off x="1476375" y="3076575"/>
            <a:ext cx="5875338" cy="646113"/>
          </a:xfrm>
          <a:prstGeom prst="rect">
            <a:avLst/>
          </a:prstGeom>
          <a:noFill/>
        </p:spPr>
        <p:txBody>
          <a:bodyPr>
            <a:spAutoFit/>
          </a:bodyPr>
          <a:lstStyle/>
          <a:p>
            <a:pPr algn="just" fontAlgn="auto">
              <a:lnSpc>
                <a:spcPct val="150000"/>
              </a:lnSpc>
              <a:spcBef>
                <a:spcPts val="0"/>
              </a:spcBef>
              <a:spcAft>
                <a:spcPts val="0"/>
              </a:spcAft>
              <a:defRPr/>
            </a:pPr>
            <a:r>
              <a:rPr lang="en-US" altLang="zh-CN" sz="2400" b="1" dirty="0">
                <a:solidFill>
                  <a:srgbClr val="0070C0"/>
                </a:solidFill>
                <a:latin typeface="+mj-ea"/>
                <a:ea typeface="+mn-ea"/>
                <a:cs typeface="Times New Roman" pitchFamily="18" charset="0"/>
              </a:rPr>
              <a:t>…</a:t>
            </a:r>
            <a:r>
              <a:rPr lang="zh-CN" altLang="en-US" sz="2400" b="1" dirty="0">
                <a:solidFill>
                  <a:srgbClr val="0070C0"/>
                </a:solidFill>
                <a:latin typeface="+mj-ea"/>
                <a:ea typeface="+mn-ea"/>
                <a:cs typeface="Times New Roman" pitchFamily="18" charset="0"/>
              </a:rPr>
              <a:t>他也把</a:t>
            </a:r>
            <a:r>
              <a:rPr lang="zh-CN" altLang="en-US" sz="2400" b="1" dirty="0">
                <a:solidFill>
                  <a:srgbClr val="FF0000"/>
                </a:solidFill>
                <a:latin typeface="+mj-ea"/>
                <a:ea typeface="+mn-ea"/>
                <a:cs typeface="Times New Roman" pitchFamily="18" charset="0"/>
              </a:rPr>
              <a:t>救生索</a:t>
            </a:r>
            <a:r>
              <a:rPr lang="zh-CN" altLang="en-US" sz="2400" b="1" dirty="0">
                <a:solidFill>
                  <a:srgbClr val="0070C0"/>
                </a:solidFill>
                <a:latin typeface="+mj-ea"/>
                <a:ea typeface="+mn-ea"/>
                <a:cs typeface="Times New Roman" pitchFamily="18" charset="0"/>
              </a:rPr>
              <a:t>递给了</a:t>
            </a:r>
            <a:r>
              <a:rPr lang="zh-CN" altLang="en-US" sz="2400" b="1" dirty="0">
                <a:solidFill>
                  <a:srgbClr val="FF0000"/>
                </a:solidFill>
                <a:latin typeface="+mj-ea"/>
                <a:ea typeface="+mn-ea"/>
                <a:cs typeface="Times New Roman" pitchFamily="18" charset="0"/>
              </a:rPr>
              <a:t>那些岸上的人</a:t>
            </a:r>
            <a:endParaRPr lang="en-US" altLang="zh-CN" sz="2000" b="1" dirty="0">
              <a:latin typeface="Times New Roman" pitchFamily="18" charset="0"/>
              <a:ea typeface="华文隶书" panose="02010800040101010101" pitchFamily="2" charset="-122"/>
              <a:cs typeface="Times New Roman" pitchFamily="18" charset="0"/>
            </a:endParaRPr>
          </a:p>
        </p:txBody>
      </p:sp>
      <p:sp>
        <p:nvSpPr>
          <p:cNvPr id="5" name="矩形 4"/>
          <p:cNvSpPr/>
          <p:nvPr/>
        </p:nvSpPr>
        <p:spPr>
          <a:xfrm>
            <a:off x="288925" y="214313"/>
            <a:ext cx="139700" cy="363537"/>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612775" y="771525"/>
            <a:ext cx="7745413" cy="430213"/>
          </a:xfrm>
          <a:prstGeom prst="rect">
            <a:avLst/>
          </a:prstGeom>
          <a:noFill/>
          <a:ln w="9525">
            <a:noFill/>
            <a:miter lim="800000"/>
            <a:headEnd/>
            <a:tailEnd/>
          </a:ln>
        </p:spPr>
        <p:txBody>
          <a:bodyPr lIns="0" tIns="0" rIns="0" bIns="0">
            <a:spAutoFit/>
          </a:bodyPr>
          <a:lstStyle/>
          <a:p>
            <a:r>
              <a:rPr lang="en-US" altLang="zh-CN" sz="2000" b="1">
                <a:solidFill>
                  <a:srgbClr val="002060"/>
                </a:solidFill>
                <a:latin typeface="微软雅黑" pitchFamily="34" charset="-122"/>
                <a:ea typeface="微软雅黑" pitchFamily="34" charset="-122"/>
                <a:cs typeface="Times New Roman" pitchFamily="18" charset="0"/>
              </a:rPr>
              <a:t> </a:t>
            </a:r>
            <a:r>
              <a:rPr lang="en-US" altLang="zh-CN" sz="2800" b="1">
                <a:latin typeface="Times New Roman" pitchFamily="18" charset="0"/>
                <a:ea typeface="微软雅黑" pitchFamily="34" charset="-122"/>
                <a:cs typeface="Times New Roman" pitchFamily="18" charset="0"/>
              </a:rPr>
              <a:t>Look and think.</a:t>
            </a:r>
          </a:p>
        </p:txBody>
      </p:sp>
      <p:sp>
        <p:nvSpPr>
          <p:cNvPr id="5" name="矩形 4"/>
          <p:cNvSpPr/>
          <p:nvPr/>
        </p:nvSpPr>
        <p:spPr>
          <a:xfrm>
            <a:off x="395288" y="842963"/>
            <a:ext cx="176212" cy="2889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TextBox 6"/>
          <p:cNvSpPr txBox="1"/>
          <p:nvPr/>
        </p:nvSpPr>
        <p:spPr>
          <a:xfrm>
            <a:off x="0" y="0"/>
            <a:ext cx="4929188" cy="579438"/>
          </a:xfrm>
          <a:prstGeom prst="rect">
            <a:avLst/>
          </a:prstGeom>
          <a:noFill/>
        </p:spPr>
        <p:txBody>
          <a:bodyPr>
            <a:spAutoFit/>
          </a:bodyPr>
          <a:lstStyle/>
          <a:p>
            <a:pPr>
              <a:defRPr/>
            </a:pPr>
            <a:r>
              <a:rPr lang="en-US" altLang="zh-CN" sz="3200" b="1">
                <a:effectLst>
                  <a:outerShdw blurRad="38100" dist="38100" dir="2700000" algn="tl">
                    <a:srgbClr val="C0C0C0"/>
                  </a:outerShdw>
                </a:effectLst>
                <a:latin typeface="Times New Roman" pitchFamily="18" charset="0"/>
                <a:ea typeface="华文隶书"/>
                <a:cs typeface="Times New Roman" pitchFamily="18" charset="0"/>
              </a:rPr>
              <a:t> </a:t>
            </a:r>
            <a:r>
              <a:rPr lang="en-US" altLang="zh-CN" sz="3200" b="1">
                <a:latin typeface="Times New Roman" pitchFamily="18" charset="0"/>
                <a:ea typeface="华文隶书"/>
                <a:cs typeface="Times New Roman" pitchFamily="18" charset="0"/>
              </a:rPr>
              <a:t>5. Critical Thinking </a:t>
            </a:r>
          </a:p>
        </p:txBody>
      </p:sp>
      <p:sp>
        <p:nvSpPr>
          <p:cNvPr id="6" name="TextBox 5"/>
          <p:cNvSpPr txBox="1">
            <a:spLocks noChangeArrowheads="1"/>
          </p:cNvSpPr>
          <p:nvPr/>
        </p:nvSpPr>
        <p:spPr bwMode="auto">
          <a:xfrm>
            <a:off x="500063" y="1785938"/>
            <a:ext cx="8786812" cy="461962"/>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It is necessary to strengthen communication between different races.</a:t>
            </a:r>
            <a:endParaRPr lang="zh-CN" altLang="en-US" sz="2400">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0" y="1779588"/>
            <a:ext cx="2286000" cy="13684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The</a:t>
            </a:r>
            <a:r>
              <a:rPr lang="zh-CN" altLang="en-US" sz="2400" b="1" dirty="0">
                <a:solidFill>
                  <a:schemeClr val="tx1"/>
                </a:solidFill>
                <a:latin typeface="Times New Roman" pitchFamily="18" charset="0"/>
                <a:cs typeface="Times New Roman" pitchFamily="18" charset="0"/>
              </a:rPr>
              <a:t> </a:t>
            </a:r>
            <a:r>
              <a:rPr lang="en-US" altLang="zh-CN" sz="2400" b="1" dirty="0">
                <a:solidFill>
                  <a:schemeClr val="tx1"/>
                </a:solidFill>
                <a:latin typeface="Times New Roman" pitchFamily="18" charset="0"/>
                <a:cs typeface="Times New Roman" pitchFamily="18" charset="0"/>
              </a:rPr>
              <a:t>ordinary person</a:t>
            </a:r>
            <a:endParaRPr lang="zh-CN" altLang="en-US" sz="2400" b="1" dirty="0">
              <a:solidFill>
                <a:schemeClr val="tx1"/>
              </a:solidFill>
              <a:latin typeface="Times New Roman" pitchFamily="18" charset="0"/>
              <a:cs typeface="Times New Roman" pitchFamily="18" charset="0"/>
            </a:endParaRPr>
          </a:p>
        </p:txBody>
      </p:sp>
      <p:sp>
        <p:nvSpPr>
          <p:cNvPr id="3" name="圆角矩形 2"/>
          <p:cNvSpPr/>
          <p:nvPr/>
        </p:nvSpPr>
        <p:spPr>
          <a:xfrm>
            <a:off x="3286125" y="928688"/>
            <a:ext cx="2928938" cy="928687"/>
          </a:xfrm>
          <a:prstGeom prst="roundRect">
            <a:avLst/>
          </a:prstGeom>
          <a:solidFill>
            <a:schemeClr val="bg2"/>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To oneself: </a:t>
            </a:r>
          </a:p>
          <a:p>
            <a:pPr fontAlgn="auto">
              <a:spcBef>
                <a:spcPts val="0"/>
              </a:spcBef>
              <a:spcAft>
                <a:spcPts val="0"/>
              </a:spcAft>
              <a:defRPr/>
            </a:pPr>
            <a:r>
              <a:rPr lang="en-US" altLang="zh-CN" sz="2400" b="1" dirty="0">
                <a:solidFill>
                  <a:srgbClr val="FF0000"/>
                </a:solidFill>
                <a:latin typeface="Times New Roman" pitchFamily="18" charset="0"/>
                <a:cs typeface="Times New Roman" pitchFamily="18" charset="0"/>
              </a:rPr>
              <a:t>satisfaction</a:t>
            </a:r>
            <a:endParaRPr lang="zh-CN" altLang="en-US" sz="2400" b="1" dirty="0">
              <a:solidFill>
                <a:srgbClr val="FF0000"/>
              </a:solidFill>
              <a:latin typeface="Times New Roman" pitchFamily="18" charset="0"/>
              <a:cs typeface="Times New Roman" pitchFamily="18" charset="0"/>
            </a:endParaRPr>
          </a:p>
        </p:txBody>
      </p:sp>
      <p:sp>
        <p:nvSpPr>
          <p:cNvPr id="4" name="圆角矩形 3"/>
          <p:cNvSpPr/>
          <p:nvPr/>
        </p:nvSpPr>
        <p:spPr>
          <a:xfrm>
            <a:off x="3286125" y="2000250"/>
            <a:ext cx="2928938" cy="1071563"/>
          </a:xfrm>
          <a:prstGeom prst="roundRect">
            <a:avLst>
              <a:gd name="adj" fmla="val 16667"/>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To people who are in trouble: </a:t>
            </a:r>
          </a:p>
          <a:p>
            <a:pPr fontAlgn="auto">
              <a:spcBef>
                <a:spcPts val="0"/>
              </a:spcBef>
              <a:spcAft>
                <a:spcPts val="0"/>
              </a:spcAft>
              <a:defRPr/>
            </a:pPr>
            <a:r>
              <a:rPr lang="en-US" altLang="zh-CN" sz="2400" b="1" dirty="0">
                <a:solidFill>
                  <a:srgbClr val="FF0000"/>
                </a:solidFill>
                <a:latin typeface="Times New Roman" pitchFamily="18" charset="0"/>
                <a:cs typeface="Times New Roman" pitchFamily="18" charset="0"/>
              </a:rPr>
              <a:t>help</a:t>
            </a:r>
            <a:endParaRPr lang="zh-CN" altLang="en-US" sz="2400" b="1" dirty="0">
              <a:solidFill>
                <a:srgbClr val="FF0000"/>
              </a:solidFill>
              <a:latin typeface="Times New Roman" pitchFamily="18" charset="0"/>
              <a:cs typeface="Times New Roman" pitchFamily="18" charset="0"/>
            </a:endParaRPr>
          </a:p>
        </p:txBody>
      </p:sp>
      <p:sp>
        <p:nvSpPr>
          <p:cNvPr id="5" name="圆角矩形 4"/>
          <p:cNvSpPr/>
          <p:nvPr/>
        </p:nvSpPr>
        <p:spPr>
          <a:xfrm>
            <a:off x="3286125" y="3143250"/>
            <a:ext cx="2928938" cy="1000125"/>
          </a:xfrm>
          <a:prstGeom prst="round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To bystander : </a:t>
            </a:r>
            <a:r>
              <a:rPr lang="en-US" altLang="zh-CN" sz="2400" b="1" dirty="0">
                <a:solidFill>
                  <a:srgbClr val="FF0000"/>
                </a:solidFill>
                <a:latin typeface="Times New Roman" pitchFamily="18" charset="0"/>
                <a:cs typeface="Times New Roman" pitchFamily="18" charset="0"/>
              </a:rPr>
              <a:t>positive energy</a:t>
            </a:r>
            <a:endParaRPr lang="zh-CN" altLang="en-US" sz="2400" b="1" dirty="0">
              <a:solidFill>
                <a:srgbClr val="FF0000"/>
              </a:solidFill>
              <a:latin typeface="Times New Roman" pitchFamily="18" charset="0"/>
              <a:cs typeface="Times New Roman" pitchFamily="18" charset="0"/>
            </a:endParaRPr>
          </a:p>
        </p:txBody>
      </p:sp>
      <p:sp>
        <p:nvSpPr>
          <p:cNvPr id="6" name="椭圆 5"/>
          <p:cNvSpPr/>
          <p:nvPr/>
        </p:nvSpPr>
        <p:spPr>
          <a:xfrm>
            <a:off x="7023100" y="1928813"/>
            <a:ext cx="2143125" cy="10064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800" b="1" dirty="0">
                <a:solidFill>
                  <a:schemeClr val="tx1"/>
                </a:solidFill>
                <a:latin typeface="Times New Roman" pitchFamily="18" charset="0"/>
                <a:cs typeface="Times New Roman" pitchFamily="18" charset="0"/>
              </a:rPr>
              <a:t>  </a:t>
            </a:r>
            <a:r>
              <a:rPr lang="en-US" altLang="zh-CN" sz="2400" b="1" dirty="0">
                <a:solidFill>
                  <a:schemeClr val="tx1"/>
                </a:solidFill>
                <a:latin typeface="Times New Roman" pitchFamily="18" charset="0"/>
                <a:cs typeface="Times New Roman" pitchFamily="18" charset="0"/>
              </a:rPr>
              <a:t>Hero</a:t>
            </a:r>
            <a:endParaRPr lang="zh-CN" altLang="en-US" sz="2400" b="1" dirty="0">
              <a:solidFill>
                <a:schemeClr val="tx1"/>
              </a:solidFill>
              <a:latin typeface="Times New Roman" pitchFamily="18" charset="0"/>
              <a:cs typeface="Times New Roman" pitchFamily="18" charset="0"/>
            </a:endParaRPr>
          </a:p>
        </p:txBody>
      </p:sp>
      <p:grpSp>
        <p:nvGrpSpPr>
          <p:cNvPr id="7" name="组合 61"/>
          <p:cNvGrpSpPr>
            <a:grpSpLocks/>
          </p:cNvGrpSpPr>
          <p:nvPr/>
        </p:nvGrpSpPr>
        <p:grpSpPr bwMode="auto">
          <a:xfrm>
            <a:off x="2286000" y="1428750"/>
            <a:ext cx="928688" cy="2297113"/>
            <a:chOff x="2207931" y="1193450"/>
            <a:chExt cx="1052520" cy="2297696"/>
          </a:xfrm>
        </p:grpSpPr>
        <p:cxnSp>
          <p:nvCxnSpPr>
            <p:cNvPr id="24" name="直接箭头连接符 23"/>
            <p:cNvCxnSpPr/>
            <p:nvPr/>
          </p:nvCxnSpPr>
          <p:spPr>
            <a:xfrm>
              <a:off x="2207931" y="2265285"/>
              <a:ext cx="1052520" cy="1587"/>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1553119" y="2335840"/>
              <a:ext cx="2286580" cy="1799"/>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a:off x="2726094" y="1202977"/>
              <a:ext cx="500172" cy="1588"/>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a:off x="2704504" y="3489558"/>
              <a:ext cx="500172" cy="1588"/>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grpSp>
        <p:nvGrpSpPr>
          <p:cNvPr id="8" name="组合 65"/>
          <p:cNvGrpSpPr>
            <a:grpSpLocks/>
          </p:cNvGrpSpPr>
          <p:nvPr/>
        </p:nvGrpSpPr>
        <p:grpSpPr bwMode="auto">
          <a:xfrm>
            <a:off x="6257925" y="1143000"/>
            <a:ext cx="808038" cy="2484438"/>
            <a:chOff x="6040218" y="1095586"/>
            <a:chExt cx="1480518" cy="2484276"/>
          </a:xfrm>
        </p:grpSpPr>
        <p:cxnSp>
          <p:nvCxnSpPr>
            <p:cNvPr id="34" name="直接连接符 33"/>
            <p:cNvCxnSpPr/>
            <p:nvPr/>
          </p:nvCxnSpPr>
          <p:spPr>
            <a:xfrm>
              <a:off x="6040218" y="1124159"/>
              <a:ext cx="433394"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057670" y="3579862"/>
              <a:ext cx="433394"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28685" name="组合 64"/>
            <p:cNvGrpSpPr>
              <a:grpSpLocks/>
            </p:cNvGrpSpPr>
            <p:nvPr/>
          </p:nvGrpSpPr>
          <p:grpSpPr bwMode="auto">
            <a:xfrm>
              <a:off x="6080129" y="1095586"/>
              <a:ext cx="1440607" cy="2484276"/>
              <a:chOff x="6080129" y="1095586"/>
              <a:chExt cx="1440607" cy="2484276"/>
            </a:xfrm>
          </p:grpSpPr>
          <p:cxnSp>
            <p:nvCxnSpPr>
              <p:cNvPr id="28" name="直接连接符 27"/>
              <p:cNvCxnSpPr/>
              <p:nvPr/>
            </p:nvCxnSpPr>
            <p:spPr>
              <a:xfrm rot="10800000">
                <a:off x="6482337" y="1095586"/>
                <a:ext cx="0" cy="2484276"/>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a:endCxn id="6" idx="2"/>
              </p:cNvCxnSpPr>
              <p:nvPr/>
            </p:nvCxnSpPr>
            <p:spPr>
              <a:xfrm>
                <a:off x="6080939" y="2381377"/>
                <a:ext cx="1439797" cy="3175"/>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grpSp>
      <p:sp>
        <p:nvSpPr>
          <p:cNvPr id="19" name="椭圆 18"/>
          <p:cNvSpPr/>
          <p:nvPr/>
        </p:nvSpPr>
        <p:spPr>
          <a:xfrm>
            <a:off x="7000875" y="3429000"/>
            <a:ext cx="2143125" cy="785813"/>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Everyone</a:t>
            </a:r>
            <a:endParaRPr lang="zh-CN" altLang="en-US" sz="2400" b="1" dirty="0">
              <a:solidFill>
                <a:schemeClr val="tx1"/>
              </a:solidFill>
              <a:latin typeface="Times New Roman" pitchFamily="18" charset="0"/>
              <a:cs typeface="Times New Roman" pitchFamily="18" charset="0"/>
            </a:endParaRPr>
          </a:p>
        </p:txBody>
      </p:sp>
      <p:cxnSp>
        <p:nvCxnSpPr>
          <p:cNvPr id="21" name="直接箭头连接符 20"/>
          <p:cNvCxnSpPr/>
          <p:nvPr/>
        </p:nvCxnSpPr>
        <p:spPr>
          <a:xfrm rot="5400000" flipH="1" flipV="1">
            <a:off x="7854950" y="3217863"/>
            <a:ext cx="434975" cy="0"/>
          </a:xfrm>
          <a:prstGeom prst="straightConnector1">
            <a:avLst/>
          </a:prstGeom>
          <a:ln w="28575" cmpd="sng">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0" y="0"/>
            <a:ext cx="4929188" cy="579438"/>
          </a:xfrm>
          <a:prstGeom prst="rect">
            <a:avLst/>
          </a:prstGeom>
          <a:noFill/>
        </p:spPr>
        <p:txBody>
          <a:bodyPr>
            <a:spAutoFit/>
          </a:bodyPr>
          <a:lstStyle/>
          <a:p>
            <a:pPr>
              <a:defRPr/>
            </a:pPr>
            <a:r>
              <a:rPr lang="en-US" altLang="zh-CN" sz="3200" b="1">
                <a:effectLst>
                  <a:outerShdw blurRad="38100" dist="38100" dir="2700000" algn="tl">
                    <a:srgbClr val="C0C0C0"/>
                  </a:outerShdw>
                </a:effectLst>
                <a:latin typeface="Times New Roman" pitchFamily="18" charset="0"/>
                <a:ea typeface="华文隶书"/>
                <a:cs typeface="Times New Roman" pitchFamily="18" charset="0"/>
              </a:rPr>
              <a:t> </a:t>
            </a:r>
            <a:r>
              <a:rPr lang="en-US" altLang="zh-CN" sz="3200" b="1">
                <a:latin typeface="Times New Roman" pitchFamily="18" charset="0"/>
                <a:ea typeface="华文隶书"/>
                <a:cs typeface="Times New Roman" pitchFamily="18" charset="0"/>
              </a:rPr>
              <a:t>5.  Critical Thinking </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2" presetClass="entr" presetSubtype="4"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additive="base">
                                        <p:cTn id="9" dur="500" fill="hold"/>
                                        <p:tgtEl>
                                          <p:spTgt spid="3"/>
                                        </p:tgtEl>
                                        <p:attrNameLst>
                                          <p:attrName>ppt_x</p:attrName>
                                        </p:attrNameLst>
                                      </p:cBhvr>
                                      <p:tavLst>
                                        <p:tav tm="0">
                                          <p:val>
                                            <p:strVal val="#ppt_x"/>
                                          </p:val>
                                        </p:tav>
                                        <p:tav tm="100000">
                                          <p:val>
                                            <p:strVal val="#ppt_x"/>
                                          </p:val>
                                        </p:tav>
                                      </p:tavLst>
                                    </p:anim>
                                    <p:anim calcmode="lin" valueType="num">
                                      <p:cBhvr additive="base">
                                        <p:cTn id="1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3372815" y="1099581"/>
            <a:ext cx="2536694" cy="2373982"/>
            <a:chOff x="3314311" y="1078985"/>
            <a:chExt cx="2536694" cy="2373982"/>
          </a:xfrm>
          <a:solidFill>
            <a:srgbClr val="FFFF00"/>
          </a:solidFill>
        </p:grpSpPr>
        <p:sp>
          <p:nvSpPr>
            <p:cNvPr id="15" name="正五边形 14"/>
            <p:cNvSpPr>
              <a:spLocks noChangeAspect="1"/>
            </p:cNvSpPr>
            <p:nvPr/>
          </p:nvSpPr>
          <p:spPr>
            <a:xfrm rot="19549452">
              <a:off x="3314311" y="1078985"/>
              <a:ext cx="2536694" cy="237398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2" name="TextBox 21"/>
            <p:cNvSpPr txBox="1"/>
            <p:nvPr/>
          </p:nvSpPr>
          <p:spPr>
            <a:xfrm>
              <a:off x="3870554" y="2000246"/>
              <a:ext cx="1785950" cy="861774"/>
            </a:xfrm>
            <a:prstGeom prst="rect">
              <a:avLst/>
            </a:prstGeom>
            <a:noFill/>
          </p:spPr>
          <p:txBody>
            <a:bodyPr lIns="0" tIns="0" rIns="0" bIns="0" anchor="ctr">
              <a:spAutoFit/>
            </a:bodyPr>
            <a:lstStyle/>
            <a:p>
              <a:pPr fontAlgn="auto">
                <a:spcBef>
                  <a:spcPts val="0"/>
                </a:spcBef>
                <a:spcAft>
                  <a:spcPts val="0"/>
                </a:spcAft>
                <a:defRPr/>
              </a:pPr>
              <a:r>
                <a:rPr lang="en-US" altLang="zh-CN" sz="2800" b="1" dirty="0">
                  <a:solidFill>
                    <a:schemeClr val="tx1">
                      <a:lumMod val="95000"/>
                      <a:lumOff val="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cs typeface="Times New Roman" panose="02020603050405020304" pitchFamily="18" charset="0"/>
                </a:rPr>
                <a:t> The Man in the Water</a:t>
              </a:r>
              <a:endParaRPr lang="zh-CN" altLang="en-US" sz="2800" b="1" dirty="0">
                <a:solidFill>
                  <a:schemeClr val="tx1">
                    <a:lumMod val="95000"/>
                    <a:lumOff val="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cs typeface="Times New Roman" panose="02020603050405020304" pitchFamily="18" charset="0"/>
              </a:endParaRPr>
            </a:p>
          </p:txBody>
        </p:sp>
      </p:grpSp>
      <p:grpSp>
        <p:nvGrpSpPr>
          <p:cNvPr id="7" name="组合 5"/>
          <p:cNvGrpSpPr>
            <a:grpSpLocks/>
          </p:cNvGrpSpPr>
          <p:nvPr/>
        </p:nvGrpSpPr>
        <p:grpSpPr bwMode="auto">
          <a:xfrm>
            <a:off x="2268538" y="3033713"/>
            <a:ext cx="2117725" cy="1820862"/>
            <a:chOff x="2807238" y="2263044"/>
            <a:chExt cx="2118509" cy="1821478"/>
          </a:xfrm>
        </p:grpSpPr>
        <p:sp>
          <p:nvSpPr>
            <p:cNvPr id="20" name="正五边形 19"/>
            <p:cNvSpPr>
              <a:spLocks noChangeAspect="1"/>
            </p:cNvSpPr>
            <p:nvPr/>
          </p:nvSpPr>
          <p:spPr>
            <a:xfrm rot="17374237">
              <a:off x="2763595" y="2306687"/>
              <a:ext cx="1821478" cy="1734192"/>
            </a:xfrm>
            <a:prstGeom prst="pent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710" name="TextBox 26"/>
            <p:cNvSpPr txBox="1">
              <a:spLocks noChangeArrowheads="1"/>
            </p:cNvSpPr>
            <p:nvPr/>
          </p:nvSpPr>
          <p:spPr bwMode="auto">
            <a:xfrm>
              <a:off x="3053539" y="2757225"/>
              <a:ext cx="1872208" cy="615553"/>
            </a:xfrm>
            <a:prstGeom prst="rect">
              <a:avLst/>
            </a:prstGeom>
            <a:noFill/>
            <a:ln w="9525">
              <a:noFill/>
              <a:miter lim="800000"/>
              <a:headEnd/>
              <a:tailEnd/>
            </a:ln>
          </p:spPr>
          <p:txBody>
            <a:bodyPr lIns="0" tIns="0" rIns="0" bIns="0" anchor="ctr">
              <a:spAutoFit/>
            </a:bodyPr>
            <a:lstStyle/>
            <a:p>
              <a:pPr>
                <a:lnSpc>
                  <a:spcPts val="2400"/>
                </a:lnSpc>
              </a:pPr>
              <a:r>
                <a:rPr lang="en-US" altLang="zh-CN" sz="2400">
                  <a:latin typeface="Times New Roman" pitchFamily="18" charset="0"/>
                  <a:ea typeface="华文隶书"/>
                  <a:cs typeface="Times New Roman" pitchFamily="18" charset="0"/>
                </a:rPr>
                <a:t>Sentence  understanding </a:t>
              </a:r>
            </a:p>
          </p:txBody>
        </p:sp>
      </p:grpSp>
      <p:sp>
        <p:nvSpPr>
          <p:cNvPr id="29" name="TextBox 28"/>
          <p:cNvSpPr txBox="1"/>
          <p:nvPr/>
        </p:nvSpPr>
        <p:spPr>
          <a:xfrm>
            <a:off x="179388" y="114300"/>
            <a:ext cx="3071812" cy="579438"/>
          </a:xfrm>
          <a:prstGeom prst="rect">
            <a:avLst/>
          </a:prstGeom>
          <a:noFill/>
        </p:spPr>
        <p:txBody>
          <a:bodyPr>
            <a:spAutoFit/>
          </a:bodyPr>
          <a:lstStyle/>
          <a:p>
            <a:pPr>
              <a:defRPr/>
            </a:pPr>
            <a:r>
              <a:rPr lang="en-US" altLang="zh-CN" sz="3200" b="1">
                <a:effectLst>
                  <a:outerShdw blurRad="38100" dist="38100" dir="2700000" algn="tl">
                    <a:srgbClr val="C0C0C0"/>
                  </a:outerShdw>
                </a:effectLst>
                <a:latin typeface="Times New Roman" pitchFamily="18" charset="0"/>
                <a:ea typeface="华文隶书"/>
                <a:cs typeface="Times New Roman" pitchFamily="18" charset="0"/>
              </a:rPr>
              <a:t> </a:t>
            </a:r>
            <a:r>
              <a:rPr lang="en-US" altLang="zh-CN" sz="3200" b="1">
                <a:latin typeface="Times New Roman" pitchFamily="18" charset="0"/>
                <a:ea typeface="华文隶书"/>
                <a:cs typeface="Times New Roman" pitchFamily="18" charset="0"/>
              </a:rPr>
              <a:t>6. Summary</a:t>
            </a:r>
          </a:p>
        </p:txBody>
      </p:sp>
      <p:grpSp>
        <p:nvGrpSpPr>
          <p:cNvPr id="18" name="组合 5"/>
          <p:cNvGrpSpPr>
            <a:grpSpLocks/>
          </p:cNvGrpSpPr>
          <p:nvPr/>
        </p:nvGrpSpPr>
        <p:grpSpPr bwMode="auto">
          <a:xfrm>
            <a:off x="5219700" y="3054350"/>
            <a:ext cx="2352675" cy="1820863"/>
            <a:chOff x="2807238" y="2263044"/>
            <a:chExt cx="2352324" cy="1821478"/>
          </a:xfrm>
        </p:grpSpPr>
        <p:sp>
          <p:nvSpPr>
            <p:cNvPr id="21" name="正五边形 20"/>
            <p:cNvSpPr>
              <a:spLocks noChangeAspect="1"/>
            </p:cNvSpPr>
            <p:nvPr/>
          </p:nvSpPr>
          <p:spPr>
            <a:xfrm rot="17374237">
              <a:off x="2763938" y="2306344"/>
              <a:ext cx="1821478" cy="1734879"/>
            </a:xfrm>
            <a:prstGeom prst="pent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708" name="TextBox 22"/>
            <p:cNvSpPr txBox="1">
              <a:spLocks noChangeArrowheads="1"/>
            </p:cNvSpPr>
            <p:nvPr/>
          </p:nvSpPr>
          <p:spPr bwMode="auto">
            <a:xfrm>
              <a:off x="3287354" y="2962866"/>
              <a:ext cx="1872208" cy="320024"/>
            </a:xfrm>
            <a:prstGeom prst="rect">
              <a:avLst/>
            </a:prstGeom>
            <a:noFill/>
            <a:ln w="9525">
              <a:noFill/>
              <a:miter lim="800000"/>
              <a:headEnd/>
              <a:tailEnd/>
            </a:ln>
          </p:spPr>
          <p:txBody>
            <a:bodyPr lIns="0" tIns="0" rIns="0" bIns="0" anchor="ctr">
              <a:spAutoFit/>
            </a:bodyPr>
            <a:lstStyle/>
            <a:p>
              <a:pPr>
                <a:lnSpc>
                  <a:spcPts val="2400"/>
                </a:lnSpc>
              </a:pPr>
              <a:r>
                <a:rPr lang="en-US" altLang="zh-CN" sz="2400">
                  <a:latin typeface="Times New Roman" pitchFamily="18" charset="0"/>
                  <a:ea typeface="华文隶书"/>
                  <a:cs typeface="Times New Roman" pitchFamily="18" charset="0"/>
                </a:rPr>
                <a:t>Theme </a:t>
              </a:r>
            </a:p>
          </p:txBody>
        </p:sp>
      </p:grpSp>
      <p:grpSp>
        <p:nvGrpSpPr>
          <p:cNvPr id="28" name="组合 5"/>
          <p:cNvGrpSpPr>
            <a:grpSpLocks/>
          </p:cNvGrpSpPr>
          <p:nvPr/>
        </p:nvGrpSpPr>
        <p:grpSpPr bwMode="auto">
          <a:xfrm>
            <a:off x="1763713" y="893763"/>
            <a:ext cx="1908175" cy="1822450"/>
            <a:chOff x="2807238" y="2263044"/>
            <a:chExt cx="1907704" cy="1821478"/>
          </a:xfrm>
        </p:grpSpPr>
        <p:sp>
          <p:nvSpPr>
            <p:cNvPr id="30" name="正五边形 29"/>
            <p:cNvSpPr>
              <a:spLocks noChangeAspect="1"/>
            </p:cNvSpPr>
            <p:nvPr/>
          </p:nvSpPr>
          <p:spPr>
            <a:xfrm rot="17374237">
              <a:off x="2763854" y="2306428"/>
              <a:ext cx="1821478" cy="1734709"/>
            </a:xfrm>
            <a:prstGeom prst="pent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TextBox 30"/>
            <p:cNvSpPr txBox="1"/>
            <p:nvPr/>
          </p:nvSpPr>
          <p:spPr>
            <a:xfrm>
              <a:off x="3275434" y="2838999"/>
              <a:ext cx="1439508" cy="615621"/>
            </a:xfrm>
            <a:prstGeom prst="rect">
              <a:avLst/>
            </a:prstGeom>
            <a:noFill/>
          </p:spPr>
          <p:txBody>
            <a:bodyPr lIns="0" tIns="0" rIns="0" bIns="0" anchor="ctr">
              <a:spAutoFit/>
            </a:bodyPr>
            <a:lstStyle/>
            <a:p>
              <a:pPr fontAlgn="auto">
                <a:lnSpc>
                  <a:spcPts val="2400"/>
                </a:lnSpc>
                <a:spcBef>
                  <a:spcPts val="0"/>
                </a:spcBef>
                <a:spcAft>
                  <a:spcPts val="0"/>
                </a:spcAft>
                <a:defRPr/>
              </a:pPr>
              <a:r>
                <a:rPr lang="en-US" altLang="zh-CN" sz="2400" dirty="0">
                  <a:latin typeface="Times New Roman" pitchFamily="18" charset="0"/>
                  <a:ea typeface="华文隶书" panose="02010800040101010101" pitchFamily="2" charset="-122"/>
                  <a:cs typeface="Times New Roman" pitchFamily="18" charset="0"/>
                </a:rPr>
                <a:t>Critical</a:t>
              </a:r>
              <a:r>
                <a:rPr lang="en-US" altLang="zh-CN" sz="24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p>
            <a:p>
              <a:pPr fontAlgn="auto">
                <a:lnSpc>
                  <a:spcPts val="2400"/>
                </a:lnSpc>
                <a:spcBef>
                  <a:spcPts val="0"/>
                </a:spcBef>
                <a:spcAft>
                  <a:spcPts val="0"/>
                </a:spcAft>
                <a:defRPr/>
              </a:pPr>
              <a:r>
                <a:rPr lang="en-US" altLang="zh-CN" sz="2400" dirty="0">
                  <a:latin typeface="Times New Roman" pitchFamily="18" charset="0"/>
                  <a:ea typeface="华文隶书" panose="02010800040101010101" pitchFamily="2" charset="-122"/>
                  <a:cs typeface="Times New Roman" pitchFamily="18" charset="0"/>
                </a:rPr>
                <a:t>thinking</a:t>
              </a:r>
            </a:p>
          </p:txBody>
        </p:sp>
      </p:grpSp>
      <p:grpSp>
        <p:nvGrpSpPr>
          <p:cNvPr id="32" name="组合 5"/>
          <p:cNvGrpSpPr>
            <a:grpSpLocks/>
          </p:cNvGrpSpPr>
          <p:nvPr/>
        </p:nvGrpSpPr>
        <p:grpSpPr bwMode="auto">
          <a:xfrm>
            <a:off x="5765800" y="944563"/>
            <a:ext cx="2335213" cy="1822450"/>
            <a:chOff x="2807238" y="2263044"/>
            <a:chExt cx="2334533" cy="1821478"/>
          </a:xfrm>
        </p:grpSpPr>
        <p:sp>
          <p:nvSpPr>
            <p:cNvPr id="33" name="正五边形 32"/>
            <p:cNvSpPr>
              <a:spLocks noChangeAspect="1"/>
            </p:cNvSpPr>
            <p:nvPr/>
          </p:nvSpPr>
          <p:spPr>
            <a:xfrm rot="17374237">
              <a:off x="2763815" y="2306467"/>
              <a:ext cx="1821478" cy="1734633"/>
            </a:xfrm>
            <a:prstGeom prst="pent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704" name="TextBox 33"/>
            <p:cNvSpPr txBox="1">
              <a:spLocks noChangeArrowheads="1"/>
            </p:cNvSpPr>
            <p:nvPr/>
          </p:nvSpPr>
          <p:spPr bwMode="auto">
            <a:xfrm>
              <a:off x="3269563" y="2880335"/>
              <a:ext cx="1872208" cy="307777"/>
            </a:xfrm>
            <a:prstGeom prst="rect">
              <a:avLst/>
            </a:prstGeom>
            <a:noFill/>
            <a:ln w="9525">
              <a:noFill/>
              <a:miter lim="800000"/>
              <a:headEnd/>
              <a:tailEnd/>
            </a:ln>
          </p:spPr>
          <p:txBody>
            <a:bodyPr lIns="0" tIns="0" rIns="0" bIns="0" anchor="ctr">
              <a:spAutoFit/>
            </a:bodyPr>
            <a:lstStyle/>
            <a:p>
              <a:pPr>
                <a:lnSpc>
                  <a:spcPts val="2400"/>
                </a:lnSpc>
              </a:pPr>
              <a:r>
                <a:rPr lang="en-US" altLang="zh-CN" sz="2400">
                  <a:latin typeface="Times New Roman" pitchFamily="18" charset="0"/>
                  <a:ea typeface="华文隶书"/>
                  <a:cs typeface="Times New Roman" pitchFamily="18" charset="0"/>
                </a:rPr>
                <a:t>Main idea</a:t>
              </a:r>
              <a:endParaRPr lang="zh-CN" altLang="en-US" sz="2400">
                <a:latin typeface="Times New Roman" pitchFamily="18" charset="0"/>
                <a:ea typeface="华文隶书"/>
                <a:cs typeface="Times New Roman" pitchFamily="18" charset="0"/>
              </a:endParaRPr>
            </a:p>
          </p:txBody>
        </p:sp>
      </p:gr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10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矩形 2"/>
          <p:cNvSpPr>
            <a:spLocks noChangeArrowheads="1"/>
          </p:cNvSpPr>
          <p:nvPr/>
        </p:nvSpPr>
        <p:spPr bwMode="auto">
          <a:xfrm>
            <a:off x="214313" y="0"/>
            <a:ext cx="3662362" cy="579438"/>
          </a:xfrm>
          <a:prstGeom prst="rect">
            <a:avLst/>
          </a:prstGeom>
          <a:noFill/>
          <a:ln w="9525">
            <a:noFill/>
            <a:miter lim="800000"/>
            <a:headEnd/>
            <a:tailEnd/>
          </a:ln>
        </p:spPr>
        <p:txBody>
          <a:bodyPr>
            <a:spAutoFit/>
          </a:bodyPr>
          <a:lstStyle/>
          <a:p>
            <a:r>
              <a:rPr lang="en-US" altLang="zh-CN" sz="3200" b="1">
                <a:latin typeface="华文隶书"/>
                <a:ea typeface="华文隶书"/>
                <a:cs typeface="华文隶书"/>
              </a:rPr>
              <a:t>7. </a:t>
            </a:r>
            <a:r>
              <a:rPr lang="en-US" altLang="zh-CN" sz="3200" b="1">
                <a:latin typeface="Times New Roman" pitchFamily="18" charset="0"/>
                <a:ea typeface="华文隶书"/>
                <a:cs typeface="Times New Roman" pitchFamily="18" charset="0"/>
              </a:rPr>
              <a:t>Assignments</a:t>
            </a:r>
          </a:p>
        </p:txBody>
      </p:sp>
      <p:sp>
        <p:nvSpPr>
          <p:cNvPr id="6" name="矩形 5"/>
          <p:cNvSpPr/>
          <p:nvPr/>
        </p:nvSpPr>
        <p:spPr>
          <a:xfrm>
            <a:off x="357188" y="857250"/>
            <a:ext cx="8215312" cy="2678113"/>
          </a:xfrm>
          <a:prstGeom prst="rect">
            <a:avLst/>
          </a:prstGeom>
        </p:spPr>
        <p:txBody>
          <a:bodyPr>
            <a:spAutoFit/>
          </a:bodyPr>
          <a:lstStyle/>
          <a:p>
            <a:pPr fontAlgn="auto">
              <a:spcBef>
                <a:spcPts val="0"/>
              </a:spcBef>
              <a:spcAft>
                <a:spcPts val="0"/>
              </a:spcAft>
              <a:defRPr/>
            </a:pPr>
            <a:r>
              <a:rPr lang="en-US" sz="2400">
                <a:latin typeface="Times New Roman" pitchFamily="18" charset="0"/>
                <a:ea typeface="+mn-ea"/>
                <a:cs typeface="Times New Roman" pitchFamily="18" charset="0"/>
              </a:rPr>
              <a:t>1. Read </a:t>
            </a:r>
            <a:r>
              <a:rPr lang="en-US" sz="2400" dirty="0">
                <a:latin typeface="Times New Roman" pitchFamily="18" charset="0"/>
                <a:ea typeface="+mn-ea"/>
                <a:cs typeface="Times New Roman" pitchFamily="18" charset="0"/>
              </a:rPr>
              <a:t>“</a:t>
            </a:r>
            <a:r>
              <a:rPr lang="en-US" sz="2400" b="1" dirty="0">
                <a:latin typeface="Times New Roman" pitchFamily="18" charset="0"/>
                <a:ea typeface="+mn-ea"/>
                <a:cs typeface="Times New Roman" pitchFamily="18" charset="0"/>
              </a:rPr>
              <a:t>The Documentary about Flight 90” from the website:</a:t>
            </a:r>
            <a:endParaRPr lang="zh-CN" altLang="en-US" sz="2400" dirty="0">
              <a:latin typeface="Times New Roman" pitchFamily="18" charset="0"/>
              <a:ea typeface="+mn-ea"/>
              <a:cs typeface="Times New Roman" pitchFamily="18" charset="0"/>
            </a:endParaRPr>
          </a:p>
          <a:p>
            <a:pPr fontAlgn="auto">
              <a:spcBef>
                <a:spcPts val="0"/>
              </a:spcBef>
              <a:spcAft>
                <a:spcPts val="0"/>
              </a:spcAft>
              <a:defRPr/>
            </a:pPr>
            <a:r>
              <a:rPr lang="zh-CN" altLang="en-US" sz="2400" dirty="0">
                <a:latin typeface="Times New Roman" pitchFamily="18" charset="0"/>
                <a:ea typeface="+mn-ea"/>
                <a:cs typeface="Times New Roman" pitchFamily="18" charset="0"/>
              </a:rPr>
              <a:t>（</a:t>
            </a:r>
            <a:r>
              <a:rPr lang="en-US" sz="2400" dirty="0">
                <a:latin typeface="Times New Roman" pitchFamily="18" charset="0"/>
                <a:ea typeface="+mn-ea"/>
                <a:cs typeface="Times New Roman" pitchFamily="18" charset="0"/>
              </a:rPr>
              <a:t>http://v.youku.com/v_show/id_XMjc2MTY5Mjk2. html</a:t>
            </a:r>
            <a:r>
              <a:rPr lang="zh-CN" altLang="en-US" sz="2400" dirty="0">
                <a:latin typeface="Times New Roman" pitchFamily="18" charset="0"/>
                <a:ea typeface="+mn-ea"/>
                <a:cs typeface="Times New Roman" pitchFamily="18" charset="0"/>
              </a:rPr>
              <a:t>）</a:t>
            </a:r>
            <a:endParaRPr lang="en-US" altLang="zh-CN" sz="2400" dirty="0">
              <a:latin typeface="Times New Roman" pitchFamily="18" charset="0"/>
              <a:ea typeface="+mn-ea"/>
              <a:cs typeface="Times New Roman" pitchFamily="18" charset="0"/>
            </a:endParaRPr>
          </a:p>
          <a:p>
            <a:pPr fontAlgn="auto">
              <a:spcBef>
                <a:spcPts val="0"/>
              </a:spcBef>
              <a:spcAft>
                <a:spcPts val="0"/>
              </a:spcAft>
              <a:defRPr/>
            </a:pPr>
            <a:endParaRPr lang="zh-CN" altLang="en-US" sz="2400" dirty="0">
              <a:latin typeface="Times New Roman" pitchFamily="18" charset="0"/>
              <a:ea typeface="+mn-ea"/>
              <a:cs typeface="Times New Roman" pitchFamily="18" charset="0"/>
            </a:endParaRPr>
          </a:p>
          <a:p>
            <a:pPr fontAlgn="auto">
              <a:spcBef>
                <a:spcPts val="0"/>
              </a:spcBef>
              <a:spcAft>
                <a:spcPts val="0"/>
              </a:spcAft>
              <a:defRPr/>
            </a:pPr>
            <a:r>
              <a:rPr lang="en-US" sz="2400" dirty="0">
                <a:latin typeface="Times New Roman" pitchFamily="18" charset="0"/>
                <a:ea typeface="+mn-ea"/>
                <a:cs typeface="Times New Roman" pitchFamily="18" charset="0"/>
              </a:rPr>
              <a:t>2. Discuss and then write an essay of about 150 words on “</a:t>
            </a:r>
            <a:r>
              <a:rPr lang="en-US" sz="2400" b="1" dirty="0">
                <a:latin typeface="Times New Roman" pitchFamily="18" charset="0"/>
                <a:ea typeface="+mn-ea"/>
                <a:cs typeface="Times New Roman" pitchFamily="18" charset="0"/>
              </a:rPr>
              <a:t>Heroism</a:t>
            </a:r>
            <a:r>
              <a:rPr lang="en-US" sz="2400" dirty="0">
                <a:latin typeface="Times New Roman" pitchFamily="18" charset="0"/>
                <a:ea typeface="+mn-ea"/>
                <a:cs typeface="Times New Roman" pitchFamily="18" charset="0"/>
              </a:rPr>
              <a:t>”.</a:t>
            </a:r>
            <a:endParaRPr lang="zh-CN" altLang="en-US" sz="2400" dirty="0">
              <a:latin typeface="Times New Roman" pitchFamily="18" charset="0"/>
              <a:ea typeface="+mn-ea"/>
              <a:cs typeface="Times New Roman" pitchFamily="18" charset="0"/>
            </a:endParaRPr>
          </a:p>
          <a:p>
            <a:pPr marL="457200" indent="-457200" fontAlgn="auto">
              <a:spcBef>
                <a:spcPts val="0"/>
              </a:spcBef>
              <a:spcAft>
                <a:spcPts val="0"/>
              </a:spcAft>
              <a:defRPr/>
            </a:pPr>
            <a:endParaRPr lang="zh-CN" altLang="en-US" sz="2400" dirty="0">
              <a:latin typeface="Times New Roman" pitchFamily="18" charset="0"/>
              <a:ea typeface="+mn-ea"/>
              <a:cs typeface="Times New Roman" pitchFamily="18" charset="0"/>
            </a:endParaRPr>
          </a:p>
        </p:txBody>
      </p:sp>
    </p:spTree>
  </p:cSld>
  <p:clrMapOvr>
    <a:masterClrMapping/>
  </p:clrMapOvr>
  <p:transition spd="slow">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928938" y="1563688"/>
            <a:ext cx="5414962" cy="1108075"/>
          </a:xfrm>
          <a:prstGeom prst="rect">
            <a:avLst/>
          </a:prstGeom>
          <a:noFill/>
          <a:ln>
            <a:noFill/>
          </a:ln>
        </p:spPr>
        <p:txBody>
          <a:bodyPr lIns="0" tIns="0" rIns="0" bIns="0">
            <a:spAutoFit/>
          </a:bodyPr>
          <a:lstStyle/>
          <a:p>
            <a:pPr fontAlgn="auto">
              <a:spcBef>
                <a:spcPts val="0"/>
              </a:spcBef>
              <a:spcAft>
                <a:spcPts val="0"/>
              </a:spcAft>
              <a:defRPr/>
            </a:pPr>
            <a:r>
              <a:rPr lang="en-US" altLang="zh-CN" sz="7200"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Times New Roman" panose="02020603050405020304" pitchFamily="18" charset="0"/>
              </a:rPr>
              <a:t>Thanks</a:t>
            </a:r>
            <a:r>
              <a:rPr lang="zh-CN" altLang="en-US" sz="7200"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Times New Roman" panose="02020603050405020304" pitchFamily="18" charset="0"/>
              </a:rPr>
              <a:t>！</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fill="hold"/>
                                        <p:tgtEl>
                                          <p:spTgt spid="5"/>
                                        </p:tgtEl>
                                        <p:attrNameLst>
                                          <p:attrName>ppt_w</p:attrName>
                                        </p:attrNameLst>
                                      </p:cBhvr>
                                      <p:tavLst>
                                        <p:tav tm="0">
                                          <p:val>
                                            <p:strVal val="(6*min(max(#ppt_w*#ppt_h,.3),1)-7.4)/-.7*#ppt_w"/>
                                          </p:val>
                                        </p:tav>
                                        <p:tav tm="100000">
                                          <p:val>
                                            <p:strVal val="#ppt_w"/>
                                          </p:val>
                                        </p:tav>
                                      </p:tavLst>
                                    </p:anim>
                                    <p:anim calcmode="lin" valueType="num">
                                      <p:cBhvr>
                                        <p:cTn id="8" dur="1500" fill="hold"/>
                                        <p:tgtEl>
                                          <p:spTgt spid="5"/>
                                        </p:tgtEl>
                                        <p:attrNameLst>
                                          <p:attrName>ppt_h</p:attrName>
                                        </p:attrNameLst>
                                      </p:cBhvr>
                                      <p:tavLst>
                                        <p:tav tm="0">
                                          <p:val>
                                            <p:strVal val="(6*min(max(#ppt_w*#ppt_h,.3),1)-7.4)/-.7*#ppt_h"/>
                                          </p:val>
                                        </p:tav>
                                        <p:tav tm="100000">
                                          <p:val>
                                            <p:strVal val="#ppt_h"/>
                                          </p:val>
                                        </p:tav>
                                      </p:tavLst>
                                    </p:anim>
                                    <p:anim calcmode="lin" valueType="num">
                                      <p:cBhvr>
                                        <p:cTn id="9" dur="1500" fill="hold"/>
                                        <p:tgtEl>
                                          <p:spTgt spid="5"/>
                                        </p:tgtEl>
                                        <p:attrNameLst>
                                          <p:attrName>ppt_x</p:attrName>
                                        </p:attrNameLst>
                                      </p:cBhvr>
                                      <p:tavLst>
                                        <p:tav tm="0">
                                          <p:val>
                                            <p:fltVal val="0.5"/>
                                          </p:val>
                                        </p:tav>
                                        <p:tav tm="100000">
                                          <p:val>
                                            <p:strVal val="#ppt_x"/>
                                          </p:val>
                                        </p:tav>
                                      </p:tavLst>
                                    </p:anim>
                                    <p:anim calcmode="lin" valueType="num">
                                      <p:cBhvr>
                                        <p:cTn id="10" dur="1500" fill="hold"/>
                                        <p:tgtEl>
                                          <p:spTgt spid="5"/>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4"/>
          <p:cNvSpPr txBox="1">
            <a:spLocks noChangeArrowheads="1"/>
          </p:cNvSpPr>
          <p:nvPr/>
        </p:nvSpPr>
        <p:spPr bwMode="auto">
          <a:xfrm>
            <a:off x="684213" y="411163"/>
            <a:ext cx="2374900" cy="519112"/>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1. Background</a:t>
            </a:r>
            <a:endParaRPr lang="zh-CN" altLang="en-US" sz="2800">
              <a:solidFill>
                <a:srgbClr val="003366"/>
              </a:solidFill>
              <a:latin typeface="Calibri" pitchFamily="34" charset="0"/>
            </a:endParaRPr>
          </a:p>
        </p:txBody>
      </p:sp>
      <p:sp>
        <p:nvSpPr>
          <p:cNvPr id="35843" name="TextBox 6"/>
          <p:cNvSpPr txBox="1">
            <a:spLocks noChangeArrowheads="1"/>
          </p:cNvSpPr>
          <p:nvPr/>
        </p:nvSpPr>
        <p:spPr bwMode="auto">
          <a:xfrm>
            <a:off x="3348038" y="484188"/>
            <a:ext cx="2655887" cy="579437"/>
          </a:xfrm>
          <a:prstGeom prst="rect">
            <a:avLst/>
          </a:prstGeom>
          <a:noFill/>
          <a:ln w="9525">
            <a:noFill/>
            <a:miter lim="800000"/>
            <a:headEnd/>
            <a:tailEnd/>
          </a:ln>
        </p:spPr>
        <p:txBody>
          <a:bodyPr>
            <a:spAutoFit/>
          </a:bodyPr>
          <a:lstStyle/>
          <a:p>
            <a:pPr eaLnBrk="0" hangingPunct="0"/>
            <a:r>
              <a:rPr lang="en-US" altLang="zh-CN" sz="3200" b="1">
                <a:latin typeface="Calibri" pitchFamily="34" charset="0"/>
              </a:rPr>
              <a:t>The Disaster</a:t>
            </a:r>
          </a:p>
        </p:txBody>
      </p:sp>
      <p:sp>
        <p:nvSpPr>
          <p:cNvPr id="35844" name="Rectangle 3"/>
          <p:cNvSpPr txBox="1">
            <a:spLocks noChangeArrowheads="1"/>
          </p:cNvSpPr>
          <p:nvPr/>
        </p:nvSpPr>
        <p:spPr bwMode="auto">
          <a:xfrm>
            <a:off x="890588" y="1028700"/>
            <a:ext cx="2824162" cy="1811338"/>
          </a:xfrm>
          <a:prstGeom prst="rect">
            <a:avLst/>
          </a:prstGeom>
          <a:noFill/>
          <a:ln w="9525">
            <a:noFill/>
            <a:miter lim="800000"/>
            <a:headEnd/>
            <a:tailEnd/>
          </a:ln>
        </p:spPr>
        <p:txBody>
          <a:bodyPr/>
          <a:lstStyle/>
          <a:p>
            <a:pPr marL="342900" indent="-342900">
              <a:spcBef>
                <a:spcPct val="20000"/>
              </a:spcBef>
              <a:buFont typeface="Arial" charset="0"/>
              <a:buChar char="•"/>
            </a:pPr>
            <a:endParaRPr lang="en-US" altLang="zh-CN" sz="3200">
              <a:latin typeface="Calibri" pitchFamily="34" charset="0"/>
            </a:endParaRPr>
          </a:p>
        </p:txBody>
      </p:sp>
      <p:sp>
        <p:nvSpPr>
          <p:cNvPr id="35845" name="内容占位符 16"/>
          <p:cNvSpPr>
            <a:spLocks noGrp="1"/>
          </p:cNvSpPr>
          <p:nvPr>
            <p:ph idx="4294967295"/>
          </p:nvPr>
        </p:nvSpPr>
        <p:spPr bwMode="auto">
          <a:xfrm>
            <a:off x="1763713" y="1276350"/>
            <a:ext cx="5256212" cy="3522663"/>
          </a:xfrm>
          <a:prstGeom prst="rect">
            <a:avLst/>
          </a:prstGeom>
          <a:noFill/>
          <a:ln>
            <a:miter lim="800000"/>
            <a:headEnd/>
            <a:tailEnd/>
          </a:ln>
        </p:spPr>
        <p:txBody>
          <a:bodyPr/>
          <a:lstStyle/>
          <a:p>
            <a:pPr eaLnBrk="1" hangingPunct="1">
              <a:lnSpc>
                <a:spcPct val="90000"/>
              </a:lnSpc>
              <a:buFont typeface="Wingdings" pitchFamily="2" charset="2"/>
              <a:buNone/>
            </a:pPr>
            <a:r>
              <a:rPr lang="en-US" altLang="zh-CN" sz="2000" b="1" smtClean="0"/>
              <a:t>Aircraft type: </a:t>
            </a:r>
            <a:r>
              <a:rPr lang="en-US" altLang="zh-CN" sz="2000" smtClean="0"/>
              <a:t>Boeing 737-222</a:t>
            </a:r>
          </a:p>
          <a:p>
            <a:pPr eaLnBrk="1" hangingPunct="1">
              <a:lnSpc>
                <a:spcPct val="90000"/>
              </a:lnSpc>
              <a:buFont typeface="Wingdings" pitchFamily="2" charset="2"/>
              <a:buNone/>
            </a:pPr>
            <a:r>
              <a:rPr lang="en-US" altLang="zh-CN" sz="2000" b="1" smtClean="0"/>
              <a:t>Operator: </a:t>
            </a:r>
            <a:r>
              <a:rPr lang="en-US" altLang="zh-CN" sz="2000" smtClean="0"/>
              <a:t>Air Florida</a:t>
            </a:r>
          </a:p>
          <a:p>
            <a:pPr eaLnBrk="1" hangingPunct="1">
              <a:lnSpc>
                <a:spcPct val="90000"/>
              </a:lnSpc>
              <a:buFont typeface="Wingdings" pitchFamily="2" charset="2"/>
              <a:buNone/>
            </a:pPr>
            <a:r>
              <a:rPr lang="en-US" altLang="zh-CN" sz="2000" b="1" smtClean="0"/>
              <a:t>Passengers: </a:t>
            </a:r>
            <a:r>
              <a:rPr lang="en-US" altLang="zh-CN" sz="2000" smtClean="0"/>
              <a:t>74</a:t>
            </a:r>
          </a:p>
          <a:p>
            <a:pPr eaLnBrk="1" hangingPunct="1">
              <a:lnSpc>
                <a:spcPct val="90000"/>
              </a:lnSpc>
              <a:buFont typeface="Wingdings" pitchFamily="2" charset="2"/>
              <a:buNone/>
            </a:pPr>
            <a:r>
              <a:rPr lang="en-US" altLang="zh-CN" sz="2000" b="1" smtClean="0"/>
              <a:t>Crew: </a:t>
            </a:r>
            <a:r>
              <a:rPr lang="en-US" altLang="zh-CN" sz="2000" smtClean="0"/>
              <a:t>5</a:t>
            </a:r>
          </a:p>
          <a:p>
            <a:pPr eaLnBrk="1" hangingPunct="1">
              <a:lnSpc>
                <a:spcPct val="90000"/>
              </a:lnSpc>
              <a:buFont typeface="Wingdings" pitchFamily="2" charset="2"/>
              <a:buNone/>
            </a:pPr>
            <a:r>
              <a:rPr lang="en-US" altLang="zh-CN" sz="2000" b="1" smtClean="0"/>
              <a:t>Date</a:t>
            </a:r>
            <a:r>
              <a:rPr lang="en-US" altLang="zh-CN" sz="2000" smtClean="0"/>
              <a:t>: January 13, 1982</a:t>
            </a:r>
          </a:p>
          <a:p>
            <a:pPr eaLnBrk="1" hangingPunct="1">
              <a:lnSpc>
                <a:spcPct val="90000"/>
              </a:lnSpc>
              <a:buFont typeface="Wingdings" pitchFamily="2" charset="2"/>
              <a:buNone/>
            </a:pPr>
            <a:r>
              <a:rPr lang="en-US" altLang="zh-CN" sz="2000" b="1" smtClean="0"/>
              <a:t>Type: </a:t>
            </a:r>
            <a:r>
              <a:rPr lang="en-US" altLang="zh-CN" sz="2000" smtClean="0"/>
              <a:t>Crash on takeoff</a:t>
            </a:r>
          </a:p>
          <a:p>
            <a:pPr eaLnBrk="1" hangingPunct="1">
              <a:lnSpc>
                <a:spcPct val="90000"/>
              </a:lnSpc>
              <a:buFont typeface="Wingdings" pitchFamily="2" charset="2"/>
              <a:buNone/>
            </a:pPr>
            <a:r>
              <a:rPr lang="en-US" altLang="zh-CN" sz="2000" b="1" smtClean="0"/>
              <a:t>Accident site: </a:t>
            </a:r>
            <a:r>
              <a:rPr lang="en-US" altLang="zh-CN" sz="2000" smtClean="0"/>
              <a:t>Washington, D.C.</a:t>
            </a:r>
          </a:p>
          <a:p>
            <a:pPr eaLnBrk="1" hangingPunct="1">
              <a:lnSpc>
                <a:spcPct val="90000"/>
              </a:lnSpc>
              <a:buFont typeface="Wingdings" pitchFamily="2" charset="2"/>
              <a:buNone/>
            </a:pPr>
            <a:r>
              <a:rPr lang="en-US" altLang="zh-CN" sz="2000" b="1" smtClean="0"/>
              <a:t>Fatalities: </a:t>
            </a:r>
            <a:r>
              <a:rPr lang="en-US" altLang="zh-CN" sz="2000" smtClean="0"/>
              <a:t>78 (4 on ground)</a:t>
            </a:r>
          </a:p>
          <a:p>
            <a:pPr eaLnBrk="1" hangingPunct="1">
              <a:lnSpc>
                <a:spcPct val="90000"/>
              </a:lnSpc>
              <a:buFont typeface="Wingdings" pitchFamily="2" charset="2"/>
              <a:buNone/>
            </a:pPr>
            <a:r>
              <a:rPr lang="en-US" altLang="zh-CN" sz="2000" b="1" smtClean="0"/>
              <a:t>Injuries: </a:t>
            </a:r>
            <a:r>
              <a:rPr lang="en-US" altLang="zh-CN" sz="2000" smtClean="0"/>
              <a:t>10</a:t>
            </a:r>
          </a:p>
          <a:p>
            <a:pPr eaLnBrk="1" hangingPunct="1">
              <a:lnSpc>
                <a:spcPct val="90000"/>
              </a:lnSpc>
              <a:buFont typeface="Wingdings" pitchFamily="2" charset="2"/>
              <a:buNone/>
            </a:pPr>
            <a:r>
              <a:rPr lang="en-US" altLang="zh-CN" sz="2000" b="1" smtClean="0"/>
              <a:t>Survivors: </a:t>
            </a:r>
            <a:r>
              <a:rPr lang="en-US" altLang="zh-CN" sz="2000" smtClean="0"/>
              <a:t>5</a:t>
            </a:r>
          </a:p>
          <a:p>
            <a:pPr eaLnBrk="1" hangingPunct="1"/>
            <a:endParaRPr lang="zh-CN" altLang="en-US" sz="2000" smtClean="0"/>
          </a:p>
        </p:txBody>
      </p:sp>
    </p:spTree>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4"/>
          <p:cNvSpPr txBox="1">
            <a:spLocks noChangeArrowheads="1"/>
          </p:cNvSpPr>
          <p:nvPr/>
        </p:nvSpPr>
        <p:spPr bwMode="auto">
          <a:xfrm>
            <a:off x="539750" y="268288"/>
            <a:ext cx="2520950" cy="519112"/>
          </a:xfrm>
          <a:prstGeom prst="rect">
            <a:avLst/>
          </a:prstGeom>
          <a:noFill/>
          <a:ln w="9525">
            <a:noFill/>
            <a:miter lim="800000"/>
            <a:headEnd/>
            <a:tailEnd/>
          </a:ln>
        </p:spPr>
        <p:txBody>
          <a:bodyPr>
            <a:spAutoFit/>
          </a:bodyPr>
          <a:lstStyle/>
          <a:p>
            <a:r>
              <a:rPr lang="en-US" altLang="zh-CN" sz="2800" b="1">
                <a:solidFill>
                  <a:schemeClr val="bg1"/>
                </a:solidFill>
                <a:latin typeface="Calibri" pitchFamily="34" charset="0"/>
              </a:rPr>
              <a:t>1. Background</a:t>
            </a:r>
            <a:endParaRPr lang="zh-CN" altLang="en-US" sz="2800" b="1">
              <a:solidFill>
                <a:schemeClr val="bg1"/>
              </a:solidFill>
              <a:latin typeface="Calibri" pitchFamily="34" charset="0"/>
            </a:endParaRPr>
          </a:p>
        </p:txBody>
      </p:sp>
      <p:sp>
        <p:nvSpPr>
          <p:cNvPr id="36867" name="Rectangle 3"/>
          <p:cNvSpPr txBox="1">
            <a:spLocks noChangeArrowheads="1"/>
          </p:cNvSpPr>
          <p:nvPr/>
        </p:nvSpPr>
        <p:spPr bwMode="auto">
          <a:xfrm>
            <a:off x="885825" y="1028700"/>
            <a:ext cx="8153400" cy="3771900"/>
          </a:xfrm>
          <a:prstGeom prst="rect">
            <a:avLst/>
          </a:prstGeom>
          <a:noFill/>
          <a:ln w="9525">
            <a:noFill/>
            <a:miter lim="800000"/>
            <a:headEnd/>
            <a:tailEnd/>
          </a:ln>
        </p:spPr>
        <p:txBody>
          <a:bodyPr/>
          <a:lstStyle/>
          <a:p>
            <a:pPr marL="342900" indent="-342900">
              <a:spcBef>
                <a:spcPct val="20000"/>
              </a:spcBef>
              <a:buFont typeface="Wingdings" pitchFamily="2" charset="2"/>
              <a:buChar char="u"/>
            </a:pPr>
            <a:endParaRPr lang="en-US" altLang="zh-CN" sz="2400">
              <a:latin typeface="Calibri" pitchFamily="34" charset="0"/>
            </a:endParaRPr>
          </a:p>
        </p:txBody>
      </p:sp>
      <p:sp>
        <p:nvSpPr>
          <p:cNvPr id="36868" name="TextBox 11"/>
          <p:cNvSpPr txBox="1">
            <a:spLocks noChangeArrowheads="1"/>
          </p:cNvSpPr>
          <p:nvPr/>
        </p:nvSpPr>
        <p:spPr bwMode="auto">
          <a:xfrm>
            <a:off x="3563938" y="195263"/>
            <a:ext cx="2655887" cy="641350"/>
          </a:xfrm>
          <a:prstGeom prst="rect">
            <a:avLst/>
          </a:prstGeom>
          <a:noFill/>
          <a:ln w="9525">
            <a:noFill/>
            <a:miter lim="800000"/>
            <a:headEnd/>
            <a:tailEnd/>
          </a:ln>
        </p:spPr>
        <p:txBody>
          <a:bodyPr>
            <a:spAutoFit/>
          </a:bodyPr>
          <a:lstStyle/>
          <a:p>
            <a:pPr eaLnBrk="0" hangingPunct="0"/>
            <a:r>
              <a:rPr lang="en-US" altLang="zh-CN" sz="3600" b="1">
                <a:latin typeface="Calibri" pitchFamily="34" charset="0"/>
              </a:rPr>
              <a:t>The Disaster</a:t>
            </a:r>
          </a:p>
        </p:txBody>
      </p:sp>
      <p:sp>
        <p:nvSpPr>
          <p:cNvPr id="14" name="椭圆 13">
            <a:hlinkClick r:id="rId2" action="ppaction://hlinksldjump"/>
          </p:cNvPr>
          <p:cNvSpPr/>
          <p:nvPr/>
        </p:nvSpPr>
        <p:spPr>
          <a:xfrm>
            <a:off x="8572500" y="4179888"/>
            <a:ext cx="428625" cy="3746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B</a:t>
            </a:r>
            <a:endParaRPr lang="zh-CN" altLang="en-US" dirty="0"/>
          </a:p>
        </p:txBody>
      </p:sp>
      <p:sp>
        <p:nvSpPr>
          <p:cNvPr id="20" name="椭圆 19">
            <a:hlinkClick r:id="rId3" action="ppaction://hlinksldjump"/>
          </p:cNvPr>
          <p:cNvSpPr/>
          <p:nvPr/>
        </p:nvSpPr>
        <p:spPr>
          <a:xfrm>
            <a:off x="8143875" y="4286250"/>
            <a:ext cx="285750" cy="268288"/>
          </a:xfrm>
          <a:prstGeom prst="ellipse">
            <a:avLst/>
          </a:prstGeom>
          <a:solidFill>
            <a:srgbClr val="EE8E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W</a:t>
            </a:r>
            <a:endParaRPr lang="zh-CN" altLang="en-US" dirty="0"/>
          </a:p>
        </p:txBody>
      </p:sp>
      <p:sp>
        <p:nvSpPr>
          <p:cNvPr id="21" name="椭圆 20">
            <a:hlinkClick r:id="rId4" action="ppaction://hlinksldjump"/>
          </p:cNvPr>
          <p:cNvSpPr/>
          <p:nvPr/>
        </p:nvSpPr>
        <p:spPr>
          <a:xfrm>
            <a:off x="8143875" y="4660900"/>
            <a:ext cx="285750" cy="268288"/>
          </a:xfrm>
          <a:prstGeom prst="ellipse">
            <a:avLst/>
          </a:prstGeom>
          <a:solidFill>
            <a:srgbClr val="5D2FB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
        <p:nvSpPr>
          <p:cNvPr id="22" name="椭圆 21">
            <a:hlinkClick r:id="" action="ppaction://noaction"/>
          </p:cNvPr>
          <p:cNvSpPr/>
          <p:nvPr/>
        </p:nvSpPr>
        <p:spPr>
          <a:xfrm>
            <a:off x="8572500" y="4660900"/>
            <a:ext cx="285750" cy="268288"/>
          </a:xfrm>
          <a:prstGeom prst="ellipse">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R</a:t>
            </a:r>
            <a:endParaRPr lang="zh-CN" altLang="en-US" dirty="0"/>
          </a:p>
        </p:txBody>
      </p:sp>
      <p:pic>
        <p:nvPicPr>
          <p:cNvPr id="23" name="Picture 41" descr="C:\Documents and Settings\dongyn\Local Settings\Temporary Internet Files\Content.IE5\4KXP76FC\MCj04314950000[1].png">
            <a:hlinkClick r:id="rId5" action="ppaction://hlinksldjump"/>
          </p:cNvPr>
          <p:cNvPicPr>
            <a:picLocks noChangeAspect="1" noChangeArrowheads="1"/>
          </p:cNvPicPr>
          <p:nvPr/>
        </p:nvPicPr>
        <p:blipFill>
          <a:blip r:embed="rId6" cstate="print">
            <a:duotone>
              <a:prstClr val="black"/>
              <a:schemeClr val="accent3">
                <a:tint val="45000"/>
                <a:satMod val="400000"/>
              </a:schemeClr>
            </a:duotone>
          </a:blip>
          <a:srcRect/>
          <a:stretch>
            <a:fillRect/>
          </a:stretch>
        </p:blipFill>
        <p:spPr bwMode="auto">
          <a:xfrm>
            <a:off x="7643834" y="4661705"/>
            <a:ext cx="428629" cy="321869"/>
          </a:xfrm>
          <a:prstGeom prst="rect">
            <a:avLst/>
          </a:prstGeom>
          <a:ln>
            <a:noFill/>
          </a:ln>
          <a:effectLst/>
        </p:spPr>
      </p:pic>
      <p:pic>
        <p:nvPicPr>
          <p:cNvPr id="36874" name="Picture 2"/>
          <p:cNvPicPr>
            <a:picLocks noChangeAspect="1" noChangeArrowheads="1"/>
          </p:cNvPicPr>
          <p:nvPr/>
        </p:nvPicPr>
        <p:blipFill>
          <a:blip r:embed="rId7"/>
          <a:srcRect/>
          <a:stretch>
            <a:fillRect/>
          </a:stretch>
        </p:blipFill>
        <p:spPr bwMode="auto">
          <a:xfrm>
            <a:off x="468313" y="819150"/>
            <a:ext cx="8207375" cy="4090988"/>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7890" name="TextBox 4"/>
          <p:cNvSpPr txBox="1">
            <a:spLocks noChangeArrowheads="1"/>
          </p:cNvSpPr>
          <p:nvPr/>
        </p:nvSpPr>
        <p:spPr bwMode="auto">
          <a:xfrm>
            <a:off x="611188" y="195263"/>
            <a:ext cx="2701925" cy="519112"/>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1. Background</a:t>
            </a:r>
            <a:endParaRPr lang="zh-CN" altLang="en-US" sz="2800">
              <a:solidFill>
                <a:schemeClr val="bg1"/>
              </a:solidFill>
              <a:latin typeface="Calibri" pitchFamily="34" charset="0"/>
            </a:endParaRPr>
          </a:p>
        </p:txBody>
      </p:sp>
      <p:sp>
        <p:nvSpPr>
          <p:cNvPr id="37891" name="TextBox 13"/>
          <p:cNvSpPr txBox="1">
            <a:spLocks noChangeArrowheads="1"/>
          </p:cNvSpPr>
          <p:nvPr/>
        </p:nvSpPr>
        <p:spPr bwMode="auto">
          <a:xfrm>
            <a:off x="3708400" y="339725"/>
            <a:ext cx="2728913" cy="641350"/>
          </a:xfrm>
          <a:prstGeom prst="rect">
            <a:avLst/>
          </a:prstGeom>
          <a:noFill/>
          <a:ln w="9525">
            <a:noFill/>
            <a:miter lim="800000"/>
            <a:headEnd/>
            <a:tailEnd/>
          </a:ln>
        </p:spPr>
        <p:txBody>
          <a:bodyPr>
            <a:spAutoFit/>
          </a:bodyPr>
          <a:lstStyle/>
          <a:p>
            <a:pPr eaLnBrk="0" hangingPunct="0"/>
            <a:r>
              <a:rPr lang="en-US" altLang="zh-CN" sz="3600" b="1">
                <a:latin typeface="Calibri" pitchFamily="34" charset="0"/>
              </a:rPr>
              <a:t>The Disaster</a:t>
            </a:r>
          </a:p>
        </p:txBody>
      </p:sp>
      <p:sp>
        <p:nvSpPr>
          <p:cNvPr id="37892" name="内容占位符 15"/>
          <p:cNvSpPr>
            <a:spLocks noGrp="1"/>
          </p:cNvSpPr>
          <p:nvPr>
            <p:ph idx="4294967295"/>
          </p:nvPr>
        </p:nvSpPr>
        <p:spPr bwMode="auto">
          <a:xfrm>
            <a:off x="1331913" y="915988"/>
            <a:ext cx="6996112" cy="2971800"/>
          </a:xfrm>
          <a:prstGeom prst="rect">
            <a:avLst/>
          </a:prstGeom>
          <a:noFill/>
          <a:ln>
            <a:miter lim="800000"/>
            <a:headEnd/>
            <a:tailEnd/>
          </a:ln>
        </p:spPr>
        <p:txBody>
          <a:bodyPr/>
          <a:lstStyle/>
          <a:p>
            <a:pPr eaLnBrk="1" hangingPunct="1">
              <a:buFont typeface="Arial" charset="0"/>
              <a:buNone/>
            </a:pPr>
            <a:r>
              <a:rPr lang="en-US" altLang="zh-CN" sz="2800" b="1" smtClean="0"/>
              <a:t>Summary of the crash</a:t>
            </a:r>
          </a:p>
          <a:p>
            <a:pPr eaLnBrk="1" hangingPunct="1"/>
            <a:r>
              <a:rPr lang="en-US" altLang="zh-CN" sz="2600" smtClean="0"/>
              <a:t>Bad weather conditions at Washington National Airport when taking off</a:t>
            </a:r>
          </a:p>
          <a:p>
            <a:pPr eaLnBrk="1" hangingPunct="1"/>
            <a:r>
              <a:rPr lang="en-US" altLang="zh-CN" sz="2600" smtClean="0"/>
              <a:t>Delays, icing on the wings, poor decisions</a:t>
            </a:r>
          </a:p>
          <a:p>
            <a:pPr eaLnBrk="1" hangingPunct="1"/>
            <a:r>
              <a:rPr lang="en-US" altLang="zh-CN" sz="2600" smtClean="0"/>
              <a:t>Crash onto the 14th Street Bridge</a:t>
            </a:r>
          </a:p>
          <a:p>
            <a:pPr eaLnBrk="1" hangingPunct="1"/>
            <a:r>
              <a:rPr lang="en-US" altLang="zh-CN" sz="2600" smtClean="0"/>
              <a:t>Hampered rescue responses</a:t>
            </a:r>
          </a:p>
          <a:p>
            <a:pPr eaLnBrk="1" hangingPunct="1"/>
            <a:r>
              <a:rPr lang="en-US" altLang="zh-CN" sz="2600" smtClean="0"/>
              <a:t>Unlikely heroes</a:t>
            </a:r>
          </a:p>
          <a:p>
            <a:pPr eaLnBrk="1" hangingPunct="1"/>
            <a:endParaRPr lang="zh-CN" altLang="en-US" smtClean="0"/>
          </a:p>
        </p:txBody>
      </p:sp>
    </p:spTree>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4"/>
          <p:cNvSpPr txBox="1">
            <a:spLocks noChangeArrowheads="1"/>
          </p:cNvSpPr>
          <p:nvPr/>
        </p:nvSpPr>
        <p:spPr bwMode="auto">
          <a:xfrm>
            <a:off x="611188" y="268288"/>
            <a:ext cx="2665412" cy="519112"/>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1. Background</a:t>
            </a:r>
            <a:endParaRPr lang="zh-CN" altLang="en-US" sz="2800">
              <a:solidFill>
                <a:schemeClr val="bg1"/>
              </a:solidFill>
              <a:latin typeface="Calibri" pitchFamily="34" charset="0"/>
            </a:endParaRPr>
          </a:p>
        </p:txBody>
      </p:sp>
      <p:sp>
        <p:nvSpPr>
          <p:cNvPr id="38915" name="TextBox 13"/>
          <p:cNvSpPr txBox="1">
            <a:spLocks noChangeArrowheads="1"/>
          </p:cNvSpPr>
          <p:nvPr/>
        </p:nvSpPr>
        <p:spPr bwMode="auto">
          <a:xfrm>
            <a:off x="3635375" y="268288"/>
            <a:ext cx="2728913" cy="579437"/>
          </a:xfrm>
          <a:prstGeom prst="rect">
            <a:avLst/>
          </a:prstGeom>
          <a:noFill/>
          <a:ln w="9525">
            <a:noFill/>
            <a:miter lim="800000"/>
            <a:headEnd/>
            <a:tailEnd/>
          </a:ln>
        </p:spPr>
        <p:txBody>
          <a:bodyPr>
            <a:spAutoFit/>
          </a:bodyPr>
          <a:lstStyle/>
          <a:p>
            <a:pPr eaLnBrk="0" hangingPunct="0"/>
            <a:r>
              <a:rPr lang="en-US" altLang="zh-CN" sz="3200" b="1">
                <a:latin typeface="Calibri" pitchFamily="34" charset="0"/>
              </a:rPr>
              <a:t>The Disaster</a:t>
            </a:r>
          </a:p>
        </p:txBody>
      </p:sp>
      <p:pic>
        <p:nvPicPr>
          <p:cNvPr id="38916" name="Picture 3"/>
          <p:cNvPicPr>
            <a:picLocks noChangeAspect="1" noChangeArrowheads="1"/>
          </p:cNvPicPr>
          <p:nvPr/>
        </p:nvPicPr>
        <p:blipFill>
          <a:blip r:embed="rId2"/>
          <a:srcRect/>
          <a:stretch>
            <a:fillRect/>
          </a:stretch>
        </p:blipFill>
        <p:spPr bwMode="auto">
          <a:xfrm>
            <a:off x="395288" y="771525"/>
            <a:ext cx="8143875" cy="3875088"/>
          </a:xfrm>
          <a:prstGeom prst="rect">
            <a:avLst/>
          </a:prstGeom>
          <a:noFill/>
          <a:ln w="9525">
            <a:noFill/>
            <a:miter lim="800000"/>
            <a:headEnd/>
            <a:tailEnd/>
          </a:ln>
        </p:spPr>
      </p:pic>
      <p:sp>
        <p:nvSpPr>
          <p:cNvPr id="38917" name="TextBox 10"/>
          <p:cNvSpPr txBox="1">
            <a:spLocks noChangeArrowheads="1"/>
          </p:cNvSpPr>
          <p:nvPr/>
        </p:nvSpPr>
        <p:spPr bwMode="auto">
          <a:xfrm>
            <a:off x="395288" y="788988"/>
            <a:ext cx="3313112" cy="393700"/>
          </a:xfrm>
          <a:prstGeom prst="rect">
            <a:avLst/>
          </a:prstGeom>
          <a:noFill/>
          <a:ln w="9525">
            <a:noFill/>
            <a:miter lim="800000"/>
            <a:headEnd/>
            <a:tailEnd/>
          </a:ln>
        </p:spPr>
        <p:txBody>
          <a:bodyPr>
            <a:spAutoFit/>
          </a:bodyPr>
          <a:lstStyle/>
          <a:p>
            <a:r>
              <a:rPr lang="en-US" altLang="zh-CN" sz="2800" b="1">
                <a:latin typeface="Calibri" pitchFamily="34" charset="0"/>
              </a:rPr>
              <a:t>The Rescue Site</a:t>
            </a:r>
            <a:endParaRPr lang="zh-CN" altLang="en-US" sz="2800" b="1">
              <a:latin typeface="Calibri" pitchFamily="34" charset="0"/>
            </a:endParaRPr>
          </a:p>
        </p:txBody>
      </p:sp>
    </p:spTree>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bwMode="auto">
          <a:xfrm>
            <a:off x="468313" y="842963"/>
            <a:ext cx="6335712" cy="593725"/>
          </a:xfrm>
          <a:prstGeom prst="rect">
            <a:avLst/>
          </a:prstGeom>
          <a:noFill/>
          <a:ln>
            <a:miter lim="800000"/>
            <a:headEnd/>
            <a:tailEnd/>
          </a:ln>
        </p:spPr>
        <p:txBody>
          <a:bodyPr/>
          <a:lstStyle/>
          <a:p>
            <a:pPr algn="l" eaLnBrk="1" hangingPunct="1"/>
            <a:r>
              <a:rPr lang="en-US" altLang="zh-CN" sz="2800" b="1" smtClean="0"/>
              <a:t>Responses in the media</a:t>
            </a:r>
          </a:p>
        </p:txBody>
      </p:sp>
      <p:sp>
        <p:nvSpPr>
          <p:cNvPr id="67587" name="Rectangle 3"/>
          <p:cNvSpPr>
            <a:spLocks noGrp="1" noChangeArrowheads="1"/>
          </p:cNvSpPr>
          <p:nvPr>
            <p:ph type="body" idx="4294967295"/>
          </p:nvPr>
        </p:nvSpPr>
        <p:spPr bwMode="auto">
          <a:xfrm>
            <a:off x="457200" y="1436688"/>
            <a:ext cx="8229600" cy="3157537"/>
          </a:xfrm>
          <a:prstGeom prst="rect">
            <a:avLst/>
          </a:prstGeom>
          <a:noFill/>
          <a:ln>
            <a:miter lim="800000"/>
            <a:headEnd/>
            <a:tailEnd/>
          </a:ln>
        </p:spPr>
        <p:txBody>
          <a:bodyPr/>
          <a:lstStyle/>
          <a:p>
            <a:pPr eaLnBrk="1" hangingPunct="1"/>
            <a:r>
              <a:rPr lang="en-US" altLang="zh-CN" sz="2600" smtClean="0"/>
              <a:t>News media outlets followed the story with diligence; it made headlines</a:t>
            </a:r>
          </a:p>
          <a:p>
            <a:pPr eaLnBrk="1" hangingPunct="1"/>
            <a:r>
              <a:rPr lang="en-US" altLang="zh-CN" sz="2600" smtClean="0"/>
              <a:t> "A Hero - Passenger Aids Others, Then Dies," </a:t>
            </a:r>
            <a:r>
              <a:rPr lang="en-US" altLang="zh-CN" sz="2600" i="1" smtClean="0"/>
              <a:t>Washington Post</a:t>
            </a:r>
            <a:r>
              <a:rPr lang="en-US" altLang="zh-CN" sz="2600" smtClean="0"/>
              <a:t>, January 14, 1982</a:t>
            </a:r>
          </a:p>
          <a:p>
            <a:pPr eaLnBrk="1" hangingPunct="1"/>
            <a:r>
              <a:rPr lang="en-US" altLang="zh-CN" sz="2600" smtClean="0"/>
              <a:t>“the sixth man”, “the man in the water”</a:t>
            </a:r>
          </a:p>
          <a:p>
            <a:pPr eaLnBrk="1" hangingPunct="1"/>
            <a:endParaRPr lang="zh-CN" altLang="en-US" smtClean="0"/>
          </a:p>
        </p:txBody>
      </p:sp>
      <p:sp>
        <p:nvSpPr>
          <p:cNvPr id="39940" name="TextBox 3"/>
          <p:cNvSpPr txBox="1">
            <a:spLocks noChangeArrowheads="1"/>
          </p:cNvSpPr>
          <p:nvPr/>
        </p:nvSpPr>
        <p:spPr bwMode="auto">
          <a:xfrm>
            <a:off x="539750" y="195263"/>
            <a:ext cx="2557463" cy="519112"/>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1. Background</a:t>
            </a:r>
            <a:endParaRPr lang="zh-CN" altLang="en-US" sz="2800">
              <a:solidFill>
                <a:schemeClr val="bg1"/>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animEffect transition="in" filter="box(out)">
                                      <p:cBhvr>
                                        <p:cTn id="7" dur="500"/>
                                        <p:tgtEl>
                                          <p:spTgt spid="6758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7587">
                                            <p:txEl>
                                              <p:pRg st="1" end="1"/>
                                            </p:txEl>
                                          </p:spTgt>
                                        </p:tgtEl>
                                        <p:attrNameLst>
                                          <p:attrName>style.visibility</p:attrName>
                                        </p:attrNameLst>
                                      </p:cBhvr>
                                      <p:to>
                                        <p:strVal val="visible"/>
                                      </p:to>
                                    </p:set>
                                    <p:animEffect transition="in" filter="box(out)">
                                      <p:cBhvr>
                                        <p:cTn id="12" dur="500"/>
                                        <p:tgtEl>
                                          <p:spTgt spid="6758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7587">
                                            <p:txEl>
                                              <p:pRg st="2" end="2"/>
                                            </p:txEl>
                                          </p:spTgt>
                                        </p:tgtEl>
                                        <p:attrNameLst>
                                          <p:attrName>style.visibility</p:attrName>
                                        </p:attrNameLst>
                                      </p:cBhvr>
                                      <p:to>
                                        <p:strVal val="visible"/>
                                      </p:to>
                                    </p:set>
                                    <p:animEffect transition="in" filter="box(out)">
                                      <p:cBhvr>
                                        <p:cTn id="17" dur="500"/>
                                        <p:tgtEl>
                                          <p:spTgt spid="67587">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bwMode="auto">
          <a:xfrm>
            <a:off x="468313" y="842963"/>
            <a:ext cx="8229600" cy="487362"/>
          </a:xfrm>
          <a:prstGeom prst="rect">
            <a:avLst/>
          </a:prstGeom>
          <a:noFill/>
          <a:ln>
            <a:miter lim="800000"/>
            <a:headEnd/>
            <a:tailEnd/>
          </a:ln>
        </p:spPr>
        <p:txBody>
          <a:bodyPr/>
          <a:lstStyle/>
          <a:p>
            <a:pPr algn="l" eaLnBrk="1" hangingPunct="1"/>
            <a:r>
              <a:rPr lang="en-US" altLang="zh-CN" sz="2800" b="1" smtClean="0"/>
              <a:t>The Man in the Water</a:t>
            </a:r>
          </a:p>
        </p:txBody>
      </p:sp>
      <p:sp>
        <p:nvSpPr>
          <p:cNvPr id="40963" name="Rectangle 3"/>
          <p:cNvSpPr>
            <a:spLocks noGrp="1" noChangeArrowheads="1"/>
          </p:cNvSpPr>
          <p:nvPr>
            <p:ph type="body" idx="4294967295"/>
          </p:nvPr>
        </p:nvSpPr>
        <p:spPr bwMode="auto">
          <a:xfrm>
            <a:off x="457200" y="1330325"/>
            <a:ext cx="8229600" cy="3263900"/>
          </a:xfrm>
          <a:prstGeom prst="rect">
            <a:avLst/>
          </a:prstGeom>
          <a:noFill/>
          <a:ln>
            <a:miter lim="800000"/>
            <a:headEnd/>
            <a:tailEnd/>
          </a:ln>
        </p:spPr>
        <p:txBody>
          <a:bodyPr/>
          <a:lstStyle/>
          <a:p>
            <a:pPr eaLnBrk="1" hangingPunct="1">
              <a:lnSpc>
                <a:spcPct val="90000"/>
              </a:lnSpc>
              <a:buFont typeface="Arial" charset="0"/>
              <a:buNone/>
            </a:pPr>
            <a:r>
              <a:rPr lang="zh-CN" altLang="en-US" sz="2600" smtClean="0"/>
              <a:t>    </a:t>
            </a:r>
            <a:r>
              <a:rPr lang="zh-CN" altLang="en-US" sz="2600" i="1" smtClean="0"/>
              <a:t>"</a:t>
            </a:r>
            <a:r>
              <a:rPr lang="en-US" altLang="zh-CN" sz="2600" i="1" smtClean="0"/>
              <a:t>He was about 50 years old, one of half a dozen survivors clinging to twisted wreckage bobbing in the icy Potomac when the first helicopter arrived. To the copter's two-man Park Police crew he seemed the most alert. Life vests were dropped, then a flotation ball. The man passed them to the others. On two occasions, the crew recalled last night, he handed away a life line from the hovering machine that could have dragged him to safety. … and the helicopter pilot, Donald W. Usher, returned to the scene, but the man was gone." </a:t>
            </a:r>
          </a:p>
          <a:p>
            <a:pPr eaLnBrk="1" hangingPunct="1">
              <a:lnSpc>
                <a:spcPct val="90000"/>
              </a:lnSpc>
            </a:pPr>
            <a:endParaRPr lang="zh-CN" altLang="en-US" sz="2800" smtClean="0"/>
          </a:p>
        </p:txBody>
      </p:sp>
      <p:sp>
        <p:nvSpPr>
          <p:cNvPr id="40964" name="TextBox 3"/>
          <p:cNvSpPr txBox="1">
            <a:spLocks noChangeArrowheads="1"/>
          </p:cNvSpPr>
          <p:nvPr/>
        </p:nvSpPr>
        <p:spPr bwMode="auto">
          <a:xfrm>
            <a:off x="827088" y="339725"/>
            <a:ext cx="3097212" cy="519113"/>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1. Background</a:t>
            </a:r>
            <a:endParaRPr lang="zh-CN" altLang="en-US" sz="2800">
              <a:solidFill>
                <a:schemeClr val="bg1"/>
              </a:solidFill>
              <a:latin typeface="Calibri" pitchFamily="34" charset="0"/>
            </a:endParaRPr>
          </a:p>
        </p:txBody>
      </p:sp>
    </p:spTree>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bwMode="auto">
          <a:xfrm>
            <a:off x="900113" y="915988"/>
            <a:ext cx="6788150" cy="647700"/>
          </a:xfrm>
          <a:prstGeom prst="rect">
            <a:avLst/>
          </a:prstGeom>
          <a:noFill/>
          <a:ln>
            <a:miter lim="800000"/>
            <a:headEnd/>
            <a:tailEnd/>
          </a:ln>
        </p:spPr>
        <p:txBody>
          <a:bodyPr/>
          <a:lstStyle/>
          <a:p>
            <a:pPr algn="l" eaLnBrk="1" hangingPunct="1"/>
            <a:r>
              <a:rPr lang="en-US" altLang="zh-CN" sz="2800" b="1" smtClean="0"/>
              <a:t>The Man in the Water</a:t>
            </a:r>
          </a:p>
        </p:txBody>
      </p:sp>
      <p:sp>
        <p:nvSpPr>
          <p:cNvPr id="37891" name="Rectangle 3"/>
          <p:cNvSpPr>
            <a:spLocks noGrp="1" noChangeArrowheads="1"/>
          </p:cNvSpPr>
          <p:nvPr>
            <p:ph type="body" idx="4294967295"/>
          </p:nvPr>
        </p:nvSpPr>
        <p:spPr bwMode="auto">
          <a:xfrm>
            <a:off x="744538" y="1330325"/>
            <a:ext cx="7499350" cy="3263900"/>
          </a:xfrm>
          <a:prstGeom prst="rect">
            <a:avLst/>
          </a:prstGeom>
          <a:noFill/>
          <a:ln>
            <a:miter lim="800000"/>
            <a:headEnd/>
            <a:tailEnd/>
          </a:ln>
        </p:spPr>
        <p:txBody>
          <a:bodyPr/>
          <a:lstStyle/>
          <a:p>
            <a:pPr eaLnBrk="1" hangingPunct="1"/>
            <a:r>
              <a:rPr lang="en-US" altLang="zh-CN" sz="2600" i="1" smtClean="0"/>
              <a:t>The man was later identified as Arland D. Williams Jr., a bank examiner working for the Federal Reserve system in Atlanta. The 14th Street Bridge was renamed in his honor. </a:t>
            </a:r>
          </a:p>
          <a:p>
            <a:pPr eaLnBrk="1" hangingPunct="1"/>
            <a:r>
              <a:rPr lang="en-US" altLang="zh-CN" sz="2600" i="1" smtClean="0"/>
              <a:t>In June of 1983, Williams was awarded a medal by President Reagan. </a:t>
            </a:r>
            <a:endParaRPr lang="zh-CN" altLang="en-US" sz="2600" i="1" smtClean="0"/>
          </a:p>
        </p:txBody>
      </p:sp>
      <p:sp>
        <p:nvSpPr>
          <p:cNvPr id="41988" name="TextBox 3"/>
          <p:cNvSpPr txBox="1">
            <a:spLocks noChangeArrowheads="1"/>
          </p:cNvSpPr>
          <p:nvPr/>
        </p:nvSpPr>
        <p:spPr bwMode="auto">
          <a:xfrm>
            <a:off x="827088" y="339725"/>
            <a:ext cx="3384550" cy="519113"/>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1. Background</a:t>
            </a:r>
            <a:endParaRPr lang="zh-CN" altLang="en-US" sz="2800">
              <a:solidFill>
                <a:schemeClr val="bg1"/>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Effect transition="in" filter="box(out)">
                                      <p:cBhvr>
                                        <p:cTn id="7" dur="500"/>
                                        <p:tgtEl>
                                          <p:spTgt spid="3789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7891">
                                            <p:txEl>
                                              <p:pRg st="1" end="1"/>
                                            </p:txEl>
                                          </p:spTgt>
                                        </p:tgtEl>
                                        <p:attrNameLst>
                                          <p:attrName>style.visibility</p:attrName>
                                        </p:attrNameLst>
                                      </p:cBhvr>
                                      <p:to>
                                        <p:strVal val="visible"/>
                                      </p:to>
                                    </p:set>
                                    <p:animEffect transition="in" filter="box(out)">
                                      <p:cBhvr>
                                        <p:cTn id="12" dur="500"/>
                                        <p:tgtEl>
                                          <p:spTgt spid="3789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autoUpdateAnimBg="0"/>
    </p:bldLst>
  </p:timing>
</p:sld>
</file>

<file path=ppt/theme/theme1.xml><?xml version="1.0" encoding="utf-8"?>
<a:theme xmlns:a="http://schemas.openxmlformats.org/drawingml/2006/main" name="Office 主题​​">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3F319">
            <a:alpha val="41000"/>
          </a:srgb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200" b="1" dirty="0" smtClean="0">
            <a:solidFill>
              <a:srgbClr val="F8F8F8"/>
            </a:solidFill>
            <a:latin typeface="Times New Roman" panose="02020603050405020304" pitchFamily="18" charset="0"/>
            <a:cs typeface="Times New Roman" panose="02020603050405020304" pitchFamily="18" charset="0"/>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3792</TotalTime>
  <Words>939</Words>
  <Application>Microsoft Office PowerPoint</Application>
  <PresentationFormat>全屏显示(16:9)</PresentationFormat>
  <Paragraphs>139</Paragraphs>
  <Slides>26</Slides>
  <Notes>4</Notes>
  <HiddenSlides>0</HiddenSlides>
  <MMClips>0</MMClips>
  <ScaleCrop>false</ScaleCrop>
  <HeadingPairs>
    <vt:vector size="6" baseType="variant">
      <vt:variant>
        <vt:lpstr>已用的字体</vt:lpstr>
      </vt:variant>
      <vt:variant>
        <vt:i4>13</vt:i4>
      </vt:variant>
      <vt:variant>
        <vt:lpstr>演示文稿设计模板</vt:lpstr>
      </vt:variant>
      <vt:variant>
        <vt:i4>4</vt:i4>
      </vt:variant>
      <vt:variant>
        <vt:lpstr>幻灯片标题</vt:lpstr>
      </vt:variant>
      <vt:variant>
        <vt:i4>26</vt:i4>
      </vt:variant>
    </vt:vector>
  </HeadingPairs>
  <TitlesOfParts>
    <vt:vector size="43" baseType="lpstr">
      <vt:lpstr>Arial</vt:lpstr>
      <vt:lpstr>宋体</vt:lpstr>
      <vt:lpstr>Calibri</vt:lpstr>
      <vt:lpstr>FrankRuehl</vt:lpstr>
      <vt:lpstr>Adobe Gothic Std B</vt:lpstr>
      <vt:lpstr>华文隶书</vt:lpstr>
      <vt:lpstr>Times New Roman</vt:lpstr>
      <vt:lpstr>华文新魏</vt:lpstr>
      <vt:lpstr>Wingdings</vt:lpstr>
      <vt:lpstr>Arial Unicode MS</vt:lpstr>
      <vt:lpstr>微软雅黑</vt:lpstr>
      <vt:lpstr>仿宋</vt:lpstr>
      <vt:lpstr>Verdana</vt:lpstr>
      <vt:lpstr>Office 主题​​</vt:lpstr>
      <vt:lpstr>Office 主题​​</vt:lpstr>
      <vt:lpstr>Office 主题​​</vt:lpstr>
      <vt:lpstr>Office 主题​​</vt:lpstr>
      <vt:lpstr>幻灯片 1</vt:lpstr>
      <vt:lpstr>幻灯片 2</vt:lpstr>
      <vt:lpstr>幻灯片 3</vt:lpstr>
      <vt:lpstr>幻灯片 4</vt:lpstr>
      <vt:lpstr>幻灯片 5</vt:lpstr>
      <vt:lpstr>幻灯片 6</vt:lpstr>
      <vt:lpstr>Responses in the media</vt:lpstr>
      <vt:lpstr>The Man in the Water</vt:lpstr>
      <vt:lpstr>The Man in the Water</vt:lpstr>
      <vt:lpstr>幻灯片 10</vt:lpstr>
      <vt:lpstr>News fall into basic categories: hard news and soft news. </vt:lpstr>
      <vt:lpstr>Which category do these fall into?</vt:lpstr>
      <vt:lpstr>News Feature</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Yangtze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Stilwell Joseph</dc:creator>
  <cp:lastModifiedBy>WIN</cp:lastModifiedBy>
  <cp:revision>1231</cp:revision>
  <dcterms:created xsi:type="dcterms:W3CDTF">2014-03-26T14:37:33Z</dcterms:created>
  <dcterms:modified xsi:type="dcterms:W3CDTF">2015-01-03T01:53:12Z</dcterms:modified>
</cp:coreProperties>
</file>